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58" r:id="rId4"/>
    <p:sldId id="260" r:id="rId5"/>
    <p:sldId id="262" r:id="rId6"/>
    <p:sldId id="263" r:id="rId7"/>
    <p:sldId id="271" r:id="rId8"/>
    <p:sldId id="270" r:id="rId9"/>
  </p:sldIdLst>
  <p:sldSz cx="9144000" cy="6858000" type="screen4x3"/>
  <p:notesSz cx="6858000" cy="9144000"/>
  <p:defaultTextStyle>
    <a:lvl1pPr defTabSz="457200">
      <a:defRPr>
        <a:uFill>
          <a:solidFill/>
        </a:uFill>
        <a:latin typeface="Calibri"/>
        <a:ea typeface="Calibri"/>
        <a:cs typeface="Calibri"/>
        <a:sym typeface="Calibri"/>
      </a:defRPr>
    </a:lvl1pPr>
    <a:lvl2pPr indent="457200" defTabSz="457200">
      <a:defRPr>
        <a:uFill>
          <a:solidFill/>
        </a:uFill>
        <a:latin typeface="Calibri"/>
        <a:ea typeface="Calibri"/>
        <a:cs typeface="Calibri"/>
        <a:sym typeface="Calibri"/>
      </a:defRPr>
    </a:lvl2pPr>
    <a:lvl3pPr indent="914400" defTabSz="457200">
      <a:defRPr>
        <a:uFill>
          <a:solidFill/>
        </a:uFill>
        <a:latin typeface="Calibri"/>
        <a:ea typeface="Calibri"/>
        <a:cs typeface="Calibri"/>
        <a:sym typeface="Calibri"/>
      </a:defRPr>
    </a:lvl3pPr>
    <a:lvl4pPr indent="1371600" defTabSz="457200">
      <a:defRPr>
        <a:uFill>
          <a:solidFill/>
        </a:uFill>
        <a:latin typeface="Calibri"/>
        <a:ea typeface="Calibri"/>
        <a:cs typeface="Calibri"/>
        <a:sym typeface="Calibri"/>
      </a:defRPr>
    </a:lvl4pPr>
    <a:lvl5pPr indent="1828800" defTabSz="457200">
      <a:defRPr>
        <a:uFill>
          <a:solidFill/>
        </a:uFill>
        <a:latin typeface="Calibri"/>
        <a:ea typeface="Calibri"/>
        <a:cs typeface="Calibri"/>
        <a:sym typeface="Calibri"/>
      </a:defRPr>
    </a:lvl5pPr>
    <a:lvl6pPr indent="2286000" defTabSz="457200">
      <a:defRPr>
        <a:uFill>
          <a:solidFill/>
        </a:uFill>
        <a:latin typeface="Calibri"/>
        <a:ea typeface="Calibri"/>
        <a:cs typeface="Calibri"/>
        <a:sym typeface="Calibri"/>
      </a:defRPr>
    </a:lvl6pPr>
    <a:lvl7pPr indent="2743200" defTabSz="457200">
      <a:defRPr>
        <a:uFill>
          <a:solidFill/>
        </a:uFill>
        <a:latin typeface="Calibri"/>
        <a:ea typeface="Calibri"/>
        <a:cs typeface="Calibri"/>
        <a:sym typeface="Calibri"/>
      </a:defRPr>
    </a:lvl7pPr>
    <a:lvl8pPr indent="3200400" defTabSz="457200">
      <a:defRPr>
        <a:uFill>
          <a:solidFill/>
        </a:uFill>
        <a:latin typeface="Calibri"/>
        <a:ea typeface="Calibri"/>
        <a:cs typeface="Calibri"/>
        <a:sym typeface="Calibri"/>
      </a:defRPr>
    </a:lvl8pPr>
    <a:lvl9pPr indent="3657600" defTabSz="457200">
      <a:defRPr>
        <a:uFill>
          <a:solidFill/>
        </a:uFill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7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55638328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rPr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>
                <a:uFillTx/>
              </a:defRPr>
            </a:pPr>
            <a:r>
              <a:rPr sz="4000" b="1" cap="all">
                <a:uFill>
                  <a:solidFill/>
                </a:uFill>
              </a:rPr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rPr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>
              <a:defRPr sz="1800" b="0">
                <a:uFillTx/>
              </a:defRPr>
            </a:pPr>
            <a:r>
              <a:rPr sz="2400" b="1">
                <a:uFill>
                  <a:solidFill/>
                </a:uFill>
              </a:rPr>
              <a:t>Body Level One</a:t>
            </a:r>
          </a:p>
          <a:p>
            <a:pPr lvl="1">
              <a:defRPr sz="1800" b="0">
                <a:uFillTx/>
              </a:defRPr>
            </a:pPr>
            <a:r>
              <a:rPr sz="2400" b="1">
                <a:uFill>
                  <a:solidFill/>
                </a:uFill>
              </a:rPr>
              <a:t>Body Level Two</a:t>
            </a:r>
          </a:p>
          <a:p>
            <a:pPr lvl="2">
              <a:defRPr sz="1800" b="0">
                <a:uFillTx/>
              </a:defRPr>
            </a:pPr>
            <a:r>
              <a:rPr sz="2400" b="1">
                <a:uFill>
                  <a:solidFill/>
                </a:uFill>
              </a:rPr>
              <a:t>Body Level Three</a:t>
            </a:r>
          </a:p>
          <a:p>
            <a:pPr lvl="3">
              <a:defRPr sz="1800" b="0">
                <a:uFillTx/>
              </a:defRPr>
            </a:pPr>
            <a:r>
              <a:rPr sz="2400" b="1">
                <a:uFill>
                  <a:solidFill/>
                </a:uFill>
              </a:rPr>
              <a:t>Body Level Four</a:t>
            </a:r>
          </a:p>
          <a:p>
            <a:pPr lvl="4">
              <a:defRPr sz="1800" b="0">
                <a:uFillTx/>
              </a:defRPr>
            </a:pPr>
            <a:r>
              <a:rPr sz="2400" b="1">
                <a:uFill>
                  <a:solidFill/>
                </a:uFill>
              </a:rPr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>
                <a:uFillTx/>
              </a:defRPr>
            </a:pPr>
            <a:r>
              <a:rPr sz="2000" b="1">
                <a:uFill>
                  <a:solidFill/>
                </a:uFill>
              </a:rPr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>
                <a:uFillTx/>
              </a:defRPr>
            </a:pPr>
            <a:r>
              <a:rPr sz="2000" b="1">
                <a:uFill>
                  <a:solidFill/>
                </a:uFill>
              </a:rPr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>
                <a:uFillTx/>
              </a:defRPr>
            </a:pPr>
            <a:r>
              <a:rPr sz="14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14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14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14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14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algn="ctr" defTabSz="457200">
        <a:defRPr sz="4400">
          <a:uFill>
            <a:solidFill/>
          </a:uFill>
          <a:latin typeface="Calibri"/>
          <a:ea typeface="Calibri"/>
          <a:cs typeface="Calibri"/>
          <a:sym typeface="Calibri"/>
        </a:defRPr>
      </a:lvl1pPr>
      <a:lvl2pPr algn="ctr" defTabSz="457200">
        <a:defRPr sz="4400">
          <a:uFill>
            <a:solidFill/>
          </a:uFill>
          <a:latin typeface="Calibri"/>
          <a:ea typeface="Calibri"/>
          <a:cs typeface="Calibri"/>
          <a:sym typeface="Calibri"/>
        </a:defRPr>
      </a:lvl2pPr>
      <a:lvl3pPr algn="ctr" defTabSz="457200">
        <a:defRPr sz="4400">
          <a:uFill>
            <a:solidFill/>
          </a:uFill>
          <a:latin typeface="Calibri"/>
          <a:ea typeface="Calibri"/>
          <a:cs typeface="Calibri"/>
          <a:sym typeface="Calibri"/>
        </a:defRPr>
      </a:lvl3pPr>
      <a:lvl4pPr algn="ctr" defTabSz="457200">
        <a:defRPr sz="4400">
          <a:uFill>
            <a:solidFill/>
          </a:uFill>
          <a:latin typeface="Calibri"/>
          <a:ea typeface="Calibri"/>
          <a:cs typeface="Calibri"/>
          <a:sym typeface="Calibri"/>
        </a:defRPr>
      </a:lvl4pPr>
      <a:lvl5pPr algn="ctr" defTabSz="457200">
        <a:defRPr sz="4400">
          <a:uFill>
            <a:solidFill/>
          </a:uFill>
          <a:latin typeface="Calibri"/>
          <a:ea typeface="Calibri"/>
          <a:cs typeface="Calibri"/>
          <a:sym typeface="Calibri"/>
        </a:defRPr>
      </a:lvl5pPr>
      <a:lvl6pPr algn="ctr" defTabSz="457200">
        <a:defRPr sz="4400">
          <a:uFill>
            <a:solidFill/>
          </a:uFill>
          <a:latin typeface="Calibri"/>
          <a:ea typeface="Calibri"/>
          <a:cs typeface="Calibri"/>
          <a:sym typeface="Calibri"/>
        </a:defRPr>
      </a:lvl6pPr>
      <a:lvl7pPr algn="ctr" defTabSz="457200">
        <a:defRPr sz="4400">
          <a:uFill>
            <a:solidFill/>
          </a:uFill>
          <a:latin typeface="Calibri"/>
          <a:ea typeface="Calibri"/>
          <a:cs typeface="Calibri"/>
          <a:sym typeface="Calibri"/>
        </a:defRPr>
      </a:lvl7pPr>
      <a:lvl8pPr algn="ctr" defTabSz="457200">
        <a:defRPr sz="4400">
          <a:uFill>
            <a:solidFill/>
          </a:uFill>
          <a:latin typeface="Calibri"/>
          <a:ea typeface="Calibri"/>
          <a:cs typeface="Calibri"/>
          <a:sym typeface="Calibri"/>
        </a:defRPr>
      </a:lvl8pPr>
      <a:lvl9pPr algn="ctr" defTabSz="457200">
        <a:defRPr sz="4400">
          <a:uFill>
            <a:solidFill/>
          </a:uFill>
          <a:latin typeface="Calibri"/>
          <a:ea typeface="Calibri"/>
          <a:cs typeface="Calibri"/>
          <a:sym typeface="Calibri"/>
        </a:defRPr>
      </a:lvl9pPr>
    </p:titleStyle>
    <p:bodyStyle>
      <a:lvl1pPr marL="342900" indent="-342900" defTabSz="457200">
        <a:spcBef>
          <a:spcPts val="700"/>
        </a:spcBef>
        <a:buSzPct val="100000"/>
        <a:buFont typeface="Arial"/>
        <a:buChar char="•"/>
        <a:defRPr sz="3200">
          <a:uFill>
            <a:solidFill/>
          </a:uFill>
          <a:latin typeface="Calibri"/>
          <a:ea typeface="Calibri"/>
          <a:cs typeface="Calibri"/>
          <a:sym typeface="Calibri"/>
        </a:defRPr>
      </a:lvl1pPr>
      <a:lvl2pPr marL="783771" indent="-326571" defTabSz="457200">
        <a:spcBef>
          <a:spcPts val="700"/>
        </a:spcBef>
        <a:buSzPct val="100000"/>
        <a:buFont typeface="Arial"/>
        <a:buChar char="–"/>
        <a:defRPr sz="3200">
          <a:uFill>
            <a:solidFill/>
          </a:uFill>
          <a:latin typeface="Calibri"/>
          <a:ea typeface="Calibri"/>
          <a:cs typeface="Calibri"/>
          <a:sym typeface="Calibri"/>
        </a:defRPr>
      </a:lvl2pPr>
      <a:lvl3pPr marL="1219200" indent="-304800" defTabSz="457200">
        <a:spcBef>
          <a:spcPts val="700"/>
        </a:spcBef>
        <a:buSzPct val="100000"/>
        <a:buFont typeface="Arial"/>
        <a:buChar char="•"/>
        <a:defRPr sz="3200">
          <a:uFill>
            <a:solidFill/>
          </a:uFill>
          <a:latin typeface="Calibri"/>
          <a:ea typeface="Calibri"/>
          <a:cs typeface="Calibri"/>
          <a:sym typeface="Calibri"/>
        </a:defRPr>
      </a:lvl3pPr>
      <a:lvl4pPr marL="1737360" indent="-365760" defTabSz="457200">
        <a:spcBef>
          <a:spcPts val="700"/>
        </a:spcBef>
        <a:buSzPct val="100000"/>
        <a:buFont typeface="Arial"/>
        <a:buChar char="–"/>
        <a:defRPr sz="3200">
          <a:uFill>
            <a:solidFill/>
          </a:uFill>
          <a:latin typeface="Calibri"/>
          <a:ea typeface="Calibri"/>
          <a:cs typeface="Calibri"/>
          <a:sym typeface="Calibri"/>
        </a:defRPr>
      </a:lvl4pPr>
      <a:lvl5pPr marL="2194560" indent="-365760" defTabSz="457200">
        <a:spcBef>
          <a:spcPts val="700"/>
        </a:spcBef>
        <a:buSzPct val="100000"/>
        <a:buFont typeface="Arial"/>
        <a:buChar char="»"/>
        <a:defRPr sz="3200">
          <a:uFill>
            <a:solidFill/>
          </a:uFill>
          <a:latin typeface="Calibri"/>
          <a:ea typeface="Calibri"/>
          <a:cs typeface="Calibri"/>
          <a:sym typeface="Calibri"/>
        </a:defRPr>
      </a:lvl5pPr>
      <a:lvl6pPr marL="2651760" indent="-365760" defTabSz="457200">
        <a:spcBef>
          <a:spcPts val="700"/>
        </a:spcBef>
        <a:buSzPct val="100000"/>
        <a:buFont typeface="Arial"/>
        <a:buChar char="•"/>
        <a:defRPr sz="3200">
          <a:uFill>
            <a:solidFill/>
          </a:uFill>
          <a:latin typeface="Calibri"/>
          <a:ea typeface="Calibri"/>
          <a:cs typeface="Calibri"/>
          <a:sym typeface="Calibri"/>
        </a:defRPr>
      </a:lvl6pPr>
      <a:lvl7pPr marL="3108960" indent="-365760" defTabSz="457200">
        <a:spcBef>
          <a:spcPts val="700"/>
        </a:spcBef>
        <a:buSzPct val="100000"/>
        <a:buFont typeface="Arial"/>
        <a:buChar char="•"/>
        <a:defRPr sz="3200">
          <a:uFill>
            <a:solidFill/>
          </a:uFill>
          <a:latin typeface="Calibri"/>
          <a:ea typeface="Calibri"/>
          <a:cs typeface="Calibri"/>
          <a:sym typeface="Calibri"/>
        </a:defRPr>
      </a:lvl7pPr>
      <a:lvl8pPr marL="3566159" indent="-365759" defTabSz="457200">
        <a:spcBef>
          <a:spcPts val="700"/>
        </a:spcBef>
        <a:buSzPct val="100000"/>
        <a:buFont typeface="Arial"/>
        <a:buChar char="•"/>
        <a:defRPr sz="3200">
          <a:uFill>
            <a:solidFill/>
          </a:uFill>
          <a:latin typeface="Calibri"/>
          <a:ea typeface="Calibri"/>
          <a:cs typeface="Calibri"/>
          <a:sym typeface="Calibri"/>
        </a:defRPr>
      </a:lvl8pPr>
      <a:lvl9pPr marL="4023359" indent="-365759" defTabSz="457200">
        <a:spcBef>
          <a:spcPts val="700"/>
        </a:spcBef>
        <a:buSzPct val="100000"/>
        <a:buFont typeface="Arial"/>
        <a:buChar char="•"/>
        <a:defRPr sz="3200">
          <a:uFill>
            <a:solidFill/>
          </a:uFill>
          <a:latin typeface="Calibri"/>
          <a:ea typeface="Calibri"/>
          <a:cs typeface="Calibri"/>
          <a:sym typeface="Calibri"/>
        </a:defRPr>
      </a:lvl9pPr>
    </p:bodyStyle>
    <p:otherStyle>
      <a:lvl1pPr algn="r" defTabSz="457200">
        <a:defRPr sz="1200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1pPr>
      <a:lvl2pPr indent="457200" algn="r" defTabSz="457200">
        <a:defRPr sz="1200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2pPr>
      <a:lvl3pPr indent="914400" algn="r" defTabSz="457200">
        <a:defRPr sz="1200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3pPr>
      <a:lvl4pPr indent="1371600" algn="r" defTabSz="457200">
        <a:defRPr sz="1200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4pPr>
      <a:lvl5pPr indent="1828800" algn="r" defTabSz="457200">
        <a:defRPr sz="1200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5pPr>
      <a:lvl6pPr indent="2286000" algn="r" defTabSz="457200">
        <a:defRPr sz="1200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6pPr>
      <a:lvl7pPr indent="2743200" algn="r" defTabSz="457200">
        <a:defRPr sz="1200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7pPr>
      <a:lvl8pPr indent="3200400" algn="r" defTabSz="457200">
        <a:defRPr sz="1200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8pPr>
      <a:lvl9pPr indent="3657600" algn="r" defTabSz="457200">
        <a:defRPr sz="1200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2774766" y="1052385"/>
            <a:ext cx="3745394" cy="3745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ln w="38100">
            <a:solidFill>
              <a:srgbClr val="93CDDD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CFCAB1"/>
                </a:solidFill>
                <a:uFill>
                  <a:solidFill>
                    <a:srgbClr val="CFCAB1"/>
                  </a:solidFill>
                </a:uFill>
              </a:defRPr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2555557" y="935413"/>
            <a:ext cx="3450368" cy="34503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ln w="38100">
            <a:solidFill>
              <a:srgbClr val="DBEEF4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CFCAB1"/>
                </a:solidFill>
                <a:uFill>
                  <a:solidFill>
                    <a:srgbClr val="CFCAB1"/>
                  </a:solidFill>
                </a:uFill>
              </a:defRPr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2983225" y="1208230"/>
            <a:ext cx="3177551" cy="3177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7F6F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CFCAB1"/>
                </a:solidFill>
                <a:uFill>
                  <a:solidFill>
                    <a:srgbClr val="CFCAB1"/>
                  </a:solidFill>
                </a:uFill>
              </a:defRPr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0" y="6179577"/>
            <a:ext cx="9144000" cy="411481"/>
          </a:xfrm>
          <a:prstGeom prst="rect">
            <a:avLst/>
          </a:prstGeom>
          <a:solidFill>
            <a:srgbClr val="EEECE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411480" y="5474137"/>
            <a:ext cx="8326119" cy="1"/>
          </a:xfrm>
          <a:prstGeom prst="line">
            <a:avLst/>
          </a:prstGeom>
          <a:ln w="25400">
            <a:solidFill>
              <a:srgbClr val="31859C"/>
            </a:solidFill>
            <a:prstDash val="sysDot"/>
            <a:round/>
          </a:ln>
        </p:spPr>
        <p:txBody>
          <a:bodyPr lIns="0" tIns="0" rIns="0" bIns="0"/>
          <a:lstStyle/>
          <a:p>
            <a:pPr lvl="0">
              <a:defRPr sz="1200">
                <a:uFillTx/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2129798" y="5539885"/>
            <a:ext cx="4842029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4000">
                <a:solidFill>
                  <a:srgbClr val="B4B1A1"/>
                </a:solidFill>
                <a:uFill>
                  <a:solidFill>
                    <a:srgbClr val="DDD9C3"/>
                  </a:solidFill>
                </a:uFill>
                <a:latin typeface="Bree Serif"/>
                <a:ea typeface="Bree Serif"/>
                <a:cs typeface="Bree Serif"/>
                <a:sym typeface="Bree Serif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000" dirty="0">
                <a:solidFill>
                  <a:srgbClr val="B4B1A1"/>
                </a:solidFill>
                <a:uFill>
                  <a:solidFill>
                    <a:srgbClr val="DDD9C3"/>
                  </a:solidFill>
                </a:uFill>
              </a:rPr>
              <a:t>Name</a:t>
            </a:r>
            <a:r>
              <a:rPr lang="en-AU" sz="4000" dirty="0">
                <a:solidFill>
                  <a:srgbClr val="B4B1A1"/>
                </a:solidFill>
                <a:uFill>
                  <a:solidFill>
                    <a:srgbClr val="DDD9C3"/>
                  </a:solidFill>
                </a:uFill>
              </a:rPr>
              <a:t> of your business</a:t>
            </a:r>
            <a:endParaRPr sz="4000" dirty="0">
              <a:solidFill>
                <a:srgbClr val="B4B1A1"/>
              </a:solidFill>
              <a:uFill>
                <a:solidFill>
                  <a:srgbClr val="DDD9C3"/>
                </a:solidFill>
              </a:uFill>
            </a:endParaRPr>
          </a:p>
        </p:txBody>
      </p:sp>
      <p:sp>
        <p:nvSpPr>
          <p:cNvPr id="55" name="Shape 55"/>
          <p:cNvSpPr/>
          <p:nvPr/>
        </p:nvSpPr>
        <p:spPr>
          <a:xfrm>
            <a:off x="2983225" y="1208230"/>
            <a:ext cx="3177551" cy="3177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ln w="38100">
            <a:solidFill>
              <a:srgbClr val="31859C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CFCAB1"/>
                </a:solidFill>
                <a:uFill>
                  <a:solidFill>
                    <a:srgbClr val="CFCAB1"/>
                  </a:solidFill>
                </a:uFill>
              </a:defRPr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3819956" y="2381506"/>
            <a:ext cx="1504088" cy="92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 algn="ctr">
              <a:defRPr>
                <a:uFillTx/>
              </a:defRPr>
            </a:pPr>
            <a:r>
              <a:rPr sz="2400">
                <a:solidFill>
                  <a:srgbClr val="B4B1A1"/>
                </a:solidFill>
                <a:uFill>
                  <a:solidFill>
                    <a:srgbClr val="DDD9C3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Your Logo</a:t>
            </a:r>
          </a:p>
          <a:p>
            <a:pPr lvl="0" algn="ctr">
              <a:defRPr>
                <a:uFillTx/>
              </a:defRPr>
            </a:pPr>
            <a:r>
              <a:rPr sz="2400">
                <a:solidFill>
                  <a:srgbClr val="B4B1A1"/>
                </a:solidFill>
                <a:uFill>
                  <a:solidFill>
                    <a:srgbClr val="DDD9C3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Here</a:t>
            </a:r>
          </a:p>
        </p:txBody>
      </p:sp>
      <p:sp>
        <p:nvSpPr>
          <p:cNvPr id="57" name="Shape 57"/>
          <p:cNvSpPr/>
          <p:nvPr/>
        </p:nvSpPr>
        <p:spPr>
          <a:xfrm>
            <a:off x="3249960" y="6283968"/>
            <a:ext cx="2644081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10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100" dirty="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</a:rPr>
              <a:t>Your Company Name Presentation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5B1086-9896-4826-95C2-25DD9094B865}"/>
              </a:ext>
            </a:extLst>
          </p:cNvPr>
          <p:cNvSpPr txBox="1"/>
          <p:nvPr/>
        </p:nvSpPr>
        <p:spPr>
          <a:xfrm>
            <a:off x="5767754" y="6591058"/>
            <a:ext cx="3375373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rPr>
              <a:t>Resource: Hunter Young Business Minds Awards 2022</a:t>
            </a:r>
            <a:endParaRPr kumimoji="0" lang="en-AU" sz="1100" b="0" i="0" u="none" strike="noStrike" cap="none" spc="0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Fill>
                <a:solidFill>
                  <a:srgbClr val="000000"/>
                </a:solidFill>
              </a:u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6" name="pic3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491346" y="2164596"/>
            <a:ext cx="2161382" cy="2161382"/>
          </a:xfrm>
          <a:prstGeom prst="rect">
            <a:avLst/>
          </a:prstGeom>
          <a:ln w="12700">
            <a:miter lim="400000"/>
          </a:ln>
        </p:spPr>
      </p:pic>
      <p:pic>
        <p:nvPicPr>
          <p:cNvPr id="367" name="pic4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6430327" y="2160281"/>
            <a:ext cx="2155826" cy="2155826"/>
          </a:xfrm>
          <a:prstGeom prst="rect">
            <a:avLst/>
          </a:prstGeom>
          <a:ln w="12700">
            <a:miter lim="400000"/>
          </a:ln>
        </p:spPr>
      </p:pic>
      <p:pic>
        <p:nvPicPr>
          <p:cNvPr id="368" name="pic2_b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560216" y="2157106"/>
            <a:ext cx="2162176" cy="2162176"/>
          </a:xfrm>
          <a:prstGeom prst="rect">
            <a:avLst/>
          </a:prstGeom>
          <a:ln w="12700">
            <a:miter lim="400000"/>
          </a:ln>
        </p:spPr>
      </p:pic>
      <p:sp>
        <p:nvSpPr>
          <p:cNvPr id="371" name="Shape 371"/>
          <p:cNvSpPr/>
          <p:nvPr/>
        </p:nvSpPr>
        <p:spPr>
          <a:xfrm>
            <a:off x="411479" y="6513589"/>
            <a:ext cx="2644081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10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10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</a:rPr>
              <a:t>Your Company Name Presentation</a:t>
            </a:r>
          </a:p>
        </p:txBody>
      </p:sp>
      <p:sp>
        <p:nvSpPr>
          <p:cNvPr id="372" name="Shape 372"/>
          <p:cNvSpPr/>
          <p:nvPr/>
        </p:nvSpPr>
        <p:spPr>
          <a:xfrm>
            <a:off x="411480" y="752694"/>
            <a:ext cx="8326119" cy="1"/>
          </a:xfrm>
          <a:prstGeom prst="line">
            <a:avLst/>
          </a:prstGeom>
          <a:ln w="25400">
            <a:solidFill>
              <a:srgbClr val="31859C"/>
            </a:solidFill>
            <a:prstDash val="sysDot"/>
            <a:round/>
          </a:ln>
        </p:spPr>
        <p:txBody>
          <a:bodyPr lIns="0" tIns="0" rIns="0" bIns="0"/>
          <a:lstStyle/>
          <a:p>
            <a:pPr lvl="0">
              <a:defRPr sz="1200">
                <a:uFillTx/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73" name="Shape 373"/>
          <p:cNvSpPr/>
          <p:nvPr/>
        </p:nvSpPr>
        <p:spPr>
          <a:xfrm>
            <a:off x="1595119" y="989954"/>
            <a:ext cx="5953762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 algn="ctr">
              <a:defRPr>
                <a:uFillTx/>
              </a:defRPr>
            </a:pPr>
            <a:r>
              <a:rPr lang="en-AU" sz="1400" dirty="0">
                <a:solidFill>
                  <a:srgbClr val="215968"/>
                </a:solidFill>
                <a:uFill>
                  <a:solidFill>
                    <a:srgbClr val="215968"/>
                  </a:solidFill>
                </a:uFill>
              </a:rPr>
              <a:t>Names of each person and what their role is </a:t>
            </a:r>
            <a:endParaRPr sz="1400" dirty="0">
              <a:solidFill>
                <a:srgbClr val="215968"/>
              </a:solidFill>
              <a:uFill>
                <a:solidFill>
                  <a:srgbClr val="215968"/>
                </a:solidFill>
              </a:uFill>
            </a:endParaRPr>
          </a:p>
        </p:txBody>
      </p:sp>
      <p:sp>
        <p:nvSpPr>
          <p:cNvPr id="374" name="Shape 374"/>
          <p:cNvSpPr/>
          <p:nvPr/>
        </p:nvSpPr>
        <p:spPr>
          <a:xfrm>
            <a:off x="414867" y="2014594"/>
            <a:ext cx="2448561" cy="2448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ln w="38100">
            <a:solidFill>
              <a:srgbClr val="DDD9C3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CFCAB1"/>
                </a:solidFill>
                <a:uFill>
                  <a:solidFill>
                    <a:srgbClr val="CFCAB1"/>
                  </a:solidFill>
                </a:uFill>
              </a:defRPr>
            </a:pPr>
            <a:endParaRPr/>
          </a:p>
        </p:txBody>
      </p:sp>
      <p:sp>
        <p:nvSpPr>
          <p:cNvPr id="375" name="Shape 375"/>
          <p:cNvSpPr/>
          <p:nvPr/>
        </p:nvSpPr>
        <p:spPr>
          <a:xfrm>
            <a:off x="1310639" y="4154975"/>
            <a:ext cx="640081" cy="6400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7F6F0"/>
          </a:solidFill>
          <a:ln w="38100">
            <a:solidFill>
              <a:srgbClr val="DDD9C3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CFCAB1"/>
                </a:solidFill>
                <a:uFill>
                  <a:solidFill>
                    <a:srgbClr val="CFCAB1"/>
                  </a:solidFill>
                </a:uFill>
              </a:defRPr>
            </a:pPr>
            <a:endParaRPr/>
          </a:p>
        </p:txBody>
      </p:sp>
      <p:grpSp>
        <p:nvGrpSpPr>
          <p:cNvPr id="379" name="Group 379"/>
          <p:cNvGrpSpPr/>
          <p:nvPr/>
        </p:nvGrpSpPr>
        <p:grpSpPr>
          <a:xfrm>
            <a:off x="1359607" y="4203953"/>
            <a:ext cx="544221" cy="544212"/>
            <a:chOff x="0" y="0"/>
            <a:chExt cx="544220" cy="544210"/>
          </a:xfrm>
        </p:grpSpPr>
        <p:sp>
          <p:nvSpPr>
            <p:cNvPr id="376" name="Shape 376"/>
            <p:cNvSpPr/>
            <p:nvPr/>
          </p:nvSpPr>
          <p:spPr>
            <a:xfrm>
              <a:off x="9" y="0"/>
              <a:ext cx="542129" cy="542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31859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377" name="Shape 377"/>
            <p:cNvSpPr/>
            <p:nvPr/>
          </p:nvSpPr>
          <p:spPr>
            <a:xfrm rot="10800000">
              <a:off x="273156" y="7"/>
              <a:ext cx="271065" cy="542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close/>
                </a:path>
              </a:pathLst>
            </a:custGeom>
            <a:gradFill flip="none" rotWithShape="1">
              <a:gsLst>
                <a:gs pos="60000">
                  <a:srgbClr val="31859C">
                    <a:alpha val="91000"/>
                  </a:srgbClr>
                </a:gs>
                <a:gs pos="100000">
                  <a:srgbClr val="3BA3C0">
                    <a:alpha val="91000"/>
                  </a:srgbClr>
                </a:gs>
              </a:gsLst>
              <a:lin ang="4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378" name="Shape 378"/>
            <p:cNvSpPr/>
            <p:nvPr/>
          </p:nvSpPr>
          <p:spPr>
            <a:xfrm rot="16200000">
              <a:off x="135532" y="137614"/>
              <a:ext cx="271065" cy="542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close/>
                </a:path>
              </a:pathLst>
            </a:custGeom>
            <a:solidFill>
              <a:srgbClr val="31859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sp>
        <p:nvSpPr>
          <p:cNvPr id="380" name="Shape 380"/>
          <p:cNvSpPr/>
          <p:nvPr/>
        </p:nvSpPr>
        <p:spPr>
          <a:xfrm>
            <a:off x="3347720" y="2014594"/>
            <a:ext cx="2448561" cy="2448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ln w="38100">
            <a:solidFill>
              <a:srgbClr val="DDD9C3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CFCAB1"/>
                </a:solidFill>
                <a:uFill>
                  <a:solidFill>
                    <a:srgbClr val="CFCAB1"/>
                  </a:solidFill>
                </a:uFill>
              </a:defRPr>
            </a:pPr>
            <a:endParaRPr/>
          </a:p>
        </p:txBody>
      </p:sp>
      <p:sp>
        <p:nvSpPr>
          <p:cNvPr id="381" name="Shape 381"/>
          <p:cNvSpPr/>
          <p:nvPr/>
        </p:nvSpPr>
        <p:spPr>
          <a:xfrm>
            <a:off x="4243492" y="4154975"/>
            <a:ext cx="640081" cy="6400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7F6F0"/>
          </a:solidFill>
          <a:ln w="38100">
            <a:solidFill>
              <a:srgbClr val="DDD9C3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CFCAB1"/>
                </a:solidFill>
                <a:uFill>
                  <a:solidFill>
                    <a:srgbClr val="CFCAB1"/>
                  </a:solidFill>
                </a:uFill>
              </a:defRPr>
            </a:pPr>
            <a:endParaRPr/>
          </a:p>
        </p:txBody>
      </p:sp>
      <p:grpSp>
        <p:nvGrpSpPr>
          <p:cNvPr id="385" name="Group 385"/>
          <p:cNvGrpSpPr/>
          <p:nvPr/>
        </p:nvGrpSpPr>
        <p:grpSpPr>
          <a:xfrm>
            <a:off x="4292460" y="4203953"/>
            <a:ext cx="544221" cy="544212"/>
            <a:chOff x="0" y="0"/>
            <a:chExt cx="544220" cy="544210"/>
          </a:xfrm>
        </p:grpSpPr>
        <p:sp>
          <p:nvSpPr>
            <p:cNvPr id="382" name="Shape 382"/>
            <p:cNvSpPr/>
            <p:nvPr/>
          </p:nvSpPr>
          <p:spPr>
            <a:xfrm>
              <a:off x="9" y="0"/>
              <a:ext cx="542129" cy="542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31859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383" name="Shape 383"/>
            <p:cNvSpPr/>
            <p:nvPr/>
          </p:nvSpPr>
          <p:spPr>
            <a:xfrm rot="10800000">
              <a:off x="273156" y="7"/>
              <a:ext cx="271065" cy="542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close/>
                </a:path>
              </a:pathLst>
            </a:custGeom>
            <a:gradFill flip="none" rotWithShape="1">
              <a:gsLst>
                <a:gs pos="60000">
                  <a:srgbClr val="31859C">
                    <a:alpha val="91000"/>
                  </a:srgbClr>
                </a:gs>
                <a:gs pos="100000">
                  <a:srgbClr val="3BA3C0">
                    <a:alpha val="91000"/>
                  </a:srgbClr>
                </a:gs>
              </a:gsLst>
              <a:lin ang="4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384" name="Shape 384"/>
            <p:cNvSpPr/>
            <p:nvPr/>
          </p:nvSpPr>
          <p:spPr>
            <a:xfrm rot="16200000">
              <a:off x="135532" y="137614"/>
              <a:ext cx="271065" cy="542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close/>
                </a:path>
              </a:pathLst>
            </a:custGeom>
            <a:solidFill>
              <a:srgbClr val="31859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sp>
        <p:nvSpPr>
          <p:cNvPr id="386" name="Shape 386"/>
          <p:cNvSpPr/>
          <p:nvPr/>
        </p:nvSpPr>
        <p:spPr>
          <a:xfrm>
            <a:off x="6283959" y="2014594"/>
            <a:ext cx="2448561" cy="2448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ln w="38100">
            <a:solidFill>
              <a:srgbClr val="DDD9C3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CFCAB1"/>
                </a:solidFill>
                <a:uFill>
                  <a:solidFill>
                    <a:srgbClr val="CFCAB1"/>
                  </a:solidFill>
                </a:uFill>
              </a:defRPr>
            </a:pPr>
            <a:endParaRPr/>
          </a:p>
        </p:txBody>
      </p:sp>
      <p:sp>
        <p:nvSpPr>
          <p:cNvPr id="387" name="Shape 387"/>
          <p:cNvSpPr/>
          <p:nvPr/>
        </p:nvSpPr>
        <p:spPr>
          <a:xfrm>
            <a:off x="7179733" y="4154975"/>
            <a:ext cx="640081" cy="6400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7F6F0"/>
          </a:solidFill>
          <a:ln w="38100">
            <a:solidFill>
              <a:srgbClr val="DDD9C3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CFCAB1"/>
                </a:solidFill>
                <a:uFill>
                  <a:solidFill>
                    <a:srgbClr val="CFCAB1"/>
                  </a:solidFill>
                </a:uFill>
              </a:defRPr>
            </a:pPr>
            <a:endParaRPr/>
          </a:p>
        </p:txBody>
      </p:sp>
      <p:grpSp>
        <p:nvGrpSpPr>
          <p:cNvPr id="391" name="Group 391"/>
          <p:cNvGrpSpPr/>
          <p:nvPr/>
        </p:nvGrpSpPr>
        <p:grpSpPr>
          <a:xfrm>
            <a:off x="7228699" y="4203953"/>
            <a:ext cx="544221" cy="544212"/>
            <a:chOff x="0" y="0"/>
            <a:chExt cx="544220" cy="544210"/>
          </a:xfrm>
        </p:grpSpPr>
        <p:sp>
          <p:nvSpPr>
            <p:cNvPr id="388" name="Shape 388"/>
            <p:cNvSpPr/>
            <p:nvPr/>
          </p:nvSpPr>
          <p:spPr>
            <a:xfrm>
              <a:off x="9" y="0"/>
              <a:ext cx="542129" cy="542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31859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389" name="Shape 389"/>
            <p:cNvSpPr/>
            <p:nvPr/>
          </p:nvSpPr>
          <p:spPr>
            <a:xfrm rot="10800000">
              <a:off x="273156" y="7"/>
              <a:ext cx="271065" cy="542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close/>
                </a:path>
              </a:pathLst>
            </a:custGeom>
            <a:gradFill flip="none" rotWithShape="1">
              <a:gsLst>
                <a:gs pos="60000">
                  <a:srgbClr val="31859C">
                    <a:alpha val="91000"/>
                  </a:srgbClr>
                </a:gs>
                <a:gs pos="100000">
                  <a:srgbClr val="3BA3C0">
                    <a:alpha val="91000"/>
                  </a:srgbClr>
                </a:gs>
              </a:gsLst>
              <a:lin ang="4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390" name="Shape 390"/>
            <p:cNvSpPr/>
            <p:nvPr/>
          </p:nvSpPr>
          <p:spPr>
            <a:xfrm rot="16200000">
              <a:off x="135532" y="137614"/>
              <a:ext cx="271065" cy="542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close/>
                </a:path>
              </a:pathLst>
            </a:custGeom>
            <a:solidFill>
              <a:srgbClr val="31859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sp>
        <p:nvSpPr>
          <p:cNvPr id="392" name="Shape 392"/>
          <p:cNvSpPr/>
          <p:nvPr/>
        </p:nvSpPr>
        <p:spPr>
          <a:xfrm>
            <a:off x="1010663" y="4979465"/>
            <a:ext cx="125697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  <a:latin typeface="Bree Serif"/>
                <a:ea typeface="Bree Serif"/>
                <a:cs typeface="Bree Serif"/>
                <a:sym typeface="Bree Serif"/>
              </a:defRPr>
            </a:lvl1pPr>
          </a:lstStyle>
          <a:p>
            <a:pPr lvl="0">
              <a:defRPr>
                <a:solidFill>
                  <a:srgbClr val="000000"/>
                </a:solidFill>
                <a:uFillTx/>
              </a:defRPr>
            </a:pPr>
            <a:r>
              <a:rPr dirty="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</a:rPr>
              <a:t>John Smith</a:t>
            </a:r>
          </a:p>
        </p:txBody>
      </p:sp>
      <p:sp>
        <p:nvSpPr>
          <p:cNvPr id="393" name="Shape 393"/>
          <p:cNvSpPr/>
          <p:nvPr/>
        </p:nvSpPr>
        <p:spPr>
          <a:xfrm>
            <a:off x="727506" y="5272594"/>
            <a:ext cx="182328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200">
                <a:solidFill>
                  <a:srgbClr val="215968"/>
                </a:solidFill>
                <a:uFill>
                  <a:solidFill>
                    <a:srgbClr val="215968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200">
                <a:solidFill>
                  <a:srgbClr val="215968"/>
                </a:solidFill>
                <a:uFill>
                  <a:solidFill>
                    <a:srgbClr val="215968"/>
                  </a:solidFill>
                </a:uFill>
              </a:rPr>
              <a:t>CEO</a:t>
            </a:r>
          </a:p>
        </p:txBody>
      </p:sp>
      <p:sp>
        <p:nvSpPr>
          <p:cNvPr id="394" name="Shape 394"/>
          <p:cNvSpPr/>
          <p:nvPr/>
        </p:nvSpPr>
        <p:spPr>
          <a:xfrm>
            <a:off x="3763317" y="4979465"/>
            <a:ext cx="1627532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  <a:latin typeface="Bree Serif"/>
                <a:ea typeface="Bree Serif"/>
                <a:cs typeface="Bree Serif"/>
                <a:sym typeface="Bree Serif"/>
              </a:defRPr>
            </a:lvl1pPr>
          </a:lstStyle>
          <a:p>
            <a:pPr lvl="0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</a:rPr>
              <a:t>Sarah McNolty</a:t>
            </a:r>
          </a:p>
        </p:txBody>
      </p:sp>
      <p:sp>
        <p:nvSpPr>
          <p:cNvPr id="395" name="Shape 395"/>
          <p:cNvSpPr/>
          <p:nvPr/>
        </p:nvSpPr>
        <p:spPr>
          <a:xfrm>
            <a:off x="3665439" y="5272594"/>
            <a:ext cx="182328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200">
                <a:solidFill>
                  <a:srgbClr val="215968"/>
                </a:solidFill>
                <a:uFill>
                  <a:solidFill>
                    <a:srgbClr val="215968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200">
                <a:solidFill>
                  <a:srgbClr val="215968"/>
                </a:solidFill>
                <a:uFill>
                  <a:solidFill>
                    <a:srgbClr val="215968"/>
                  </a:solidFill>
                </a:uFill>
              </a:rPr>
              <a:t>Account Manager</a:t>
            </a:r>
          </a:p>
        </p:txBody>
      </p:sp>
      <p:sp>
        <p:nvSpPr>
          <p:cNvPr id="396" name="Shape 396"/>
          <p:cNvSpPr/>
          <p:nvPr/>
        </p:nvSpPr>
        <p:spPr>
          <a:xfrm>
            <a:off x="6809806" y="4979465"/>
            <a:ext cx="1396874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  <a:latin typeface="Bree Serif"/>
                <a:ea typeface="Bree Serif"/>
                <a:cs typeface="Bree Serif"/>
                <a:sym typeface="Bree Serif"/>
              </a:defRPr>
            </a:lvl1pPr>
          </a:lstStyle>
          <a:p>
            <a:pPr lvl="0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</a:rPr>
              <a:t>Eric Donalds</a:t>
            </a:r>
          </a:p>
        </p:txBody>
      </p:sp>
      <p:sp>
        <p:nvSpPr>
          <p:cNvPr id="397" name="Shape 397"/>
          <p:cNvSpPr/>
          <p:nvPr/>
        </p:nvSpPr>
        <p:spPr>
          <a:xfrm>
            <a:off x="6596599" y="5272594"/>
            <a:ext cx="182328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200">
                <a:solidFill>
                  <a:srgbClr val="215968"/>
                </a:solidFill>
                <a:uFill>
                  <a:solidFill>
                    <a:srgbClr val="215968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200">
                <a:solidFill>
                  <a:srgbClr val="215968"/>
                </a:solidFill>
                <a:uFill>
                  <a:solidFill>
                    <a:srgbClr val="215968"/>
                  </a:solidFill>
                </a:uFill>
              </a:rPr>
              <a:t>Public Relations</a:t>
            </a:r>
          </a:p>
        </p:txBody>
      </p:sp>
      <p:sp>
        <p:nvSpPr>
          <p:cNvPr id="398" name="Shape 398"/>
          <p:cNvSpPr/>
          <p:nvPr/>
        </p:nvSpPr>
        <p:spPr>
          <a:xfrm flipH="1">
            <a:off x="922162" y="5640099"/>
            <a:ext cx="1433972" cy="1"/>
          </a:xfrm>
          <a:prstGeom prst="line">
            <a:avLst/>
          </a:prstGeom>
          <a:ln w="25400">
            <a:solidFill>
              <a:srgbClr val="DDD9C3"/>
            </a:solidFill>
            <a:prstDash val="sysDot"/>
            <a:round/>
          </a:ln>
        </p:spPr>
        <p:txBody>
          <a:bodyPr lIns="0" tIns="0" rIns="0" bIns="0"/>
          <a:lstStyle/>
          <a:p>
            <a:pPr lvl="0">
              <a:defRPr sz="1200">
                <a:uFillTx/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99" name="Shape 399"/>
          <p:cNvSpPr/>
          <p:nvPr/>
        </p:nvSpPr>
        <p:spPr>
          <a:xfrm flipH="1">
            <a:off x="3855015" y="5640099"/>
            <a:ext cx="1433972" cy="1"/>
          </a:xfrm>
          <a:prstGeom prst="line">
            <a:avLst/>
          </a:prstGeom>
          <a:ln w="25400">
            <a:solidFill>
              <a:srgbClr val="DDD9C3"/>
            </a:solidFill>
            <a:prstDash val="sysDot"/>
            <a:round/>
          </a:ln>
        </p:spPr>
        <p:txBody>
          <a:bodyPr lIns="0" tIns="0" rIns="0" bIns="0"/>
          <a:lstStyle/>
          <a:p>
            <a:pPr lvl="0">
              <a:defRPr sz="1200">
                <a:uFillTx/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00" name="Shape 400"/>
          <p:cNvSpPr/>
          <p:nvPr/>
        </p:nvSpPr>
        <p:spPr>
          <a:xfrm flipH="1">
            <a:off x="6791255" y="5640099"/>
            <a:ext cx="1433972" cy="1"/>
          </a:xfrm>
          <a:prstGeom prst="line">
            <a:avLst/>
          </a:prstGeom>
          <a:ln w="25400">
            <a:solidFill>
              <a:srgbClr val="DDD9C3"/>
            </a:solidFill>
            <a:prstDash val="sysDot"/>
            <a:round/>
          </a:ln>
        </p:spPr>
        <p:txBody>
          <a:bodyPr lIns="0" tIns="0" rIns="0" bIns="0"/>
          <a:lstStyle/>
          <a:p>
            <a:pPr lvl="0">
              <a:defRPr sz="1200">
                <a:uFillTx/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10" name="Shape 410"/>
          <p:cNvSpPr/>
          <p:nvPr/>
        </p:nvSpPr>
        <p:spPr>
          <a:xfrm>
            <a:off x="331952" y="85243"/>
            <a:ext cx="1762660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>
                <a:uFillTx/>
              </a:defRPr>
            </a:pPr>
            <a:r>
              <a:rPr lang="en-AU" sz="3000" dirty="0">
                <a:solidFill>
                  <a:srgbClr val="DDD9C3"/>
                </a:solidFill>
                <a:uFill>
                  <a:solidFill>
                    <a:srgbClr val="DDD9C3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1</a:t>
            </a:r>
            <a:r>
              <a:rPr sz="3000" dirty="0">
                <a:solidFill>
                  <a:srgbClr val="DDD9C3"/>
                </a:solidFill>
                <a:uFill>
                  <a:solidFill>
                    <a:srgbClr val="DDD9C3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. </a:t>
            </a:r>
            <a:r>
              <a:rPr sz="2500" dirty="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Our Team</a:t>
            </a:r>
          </a:p>
        </p:txBody>
      </p:sp>
      <p:sp>
        <p:nvSpPr>
          <p:cNvPr id="412" name="Shape 412"/>
          <p:cNvSpPr/>
          <p:nvPr/>
        </p:nvSpPr>
        <p:spPr>
          <a:xfrm>
            <a:off x="8938227" y="6443090"/>
            <a:ext cx="6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>
                <a:solidFill>
                  <a:srgbClr val="EEECE1"/>
                </a:solidFill>
                <a:uFill>
                  <a:solidFill>
                    <a:srgbClr val="EEECE1"/>
                  </a:solidFill>
                </a:uFill>
                <a:latin typeface="Bree Serif"/>
                <a:ea typeface="Bree Serif"/>
                <a:cs typeface="Bree Serif"/>
                <a:sym typeface="Bree Serif"/>
              </a:defRPr>
            </a:lvl1pPr>
          </a:lstStyle>
          <a:p>
            <a:pPr lvl="0">
              <a:defRPr>
                <a:solidFill>
                  <a:srgbClr val="000000"/>
                </a:solidFill>
                <a:uFillTx/>
              </a:defRPr>
            </a:pPr>
            <a:endParaRPr dirty="0">
              <a:solidFill>
                <a:srgbClr val="EEECE1"/>
              </a:solidFill>
              <a:uFill>
                <a:solidFill>
                  <a:srgbClr val="EEECE1"/>
                </a:solidFill>
              </a:uFill>
            </a:endParaRPr>
          </a:p>
        </p:txBody>
      </p:sp>
      <p:pic>
        <p:nvPicPr>
          <p:cNvPr id="413" name="Untitled-14.pdf"/>
          <p:cNvPicPr/>
          <p:nvPr/>
        </p:nvPicPr>
        <p:blipFill>
          <a:blip r:embed="rId5"/>
          <a:stretch>
            <a:fillRect/>
          </a:stretch>
        </p:blipFill>
        <p:spPr>
          <a:xfrm>
            <a:off x="1486553" y="4297723"/>
            <a:ext cx="339054" cy="329185"/>
          </a:xfrm>
          <a:prstGeom prst="rect">
            <a:avLst/>
          </a:prstGeom>
          <a:ln w="12700">
            <a:miter lim="400000"/>
          </a:ln>
        </p:spPr>
      </p:pic>
      <p:pic>
        <p:nvPicPr>
          <p:cNvPr id="414" name="Untitled-9.pdf"/>
          <p:cNvPicPr/>
          <p:nvPr/>
        </p:nvPicPr>
        <p:blipFill>
          <a:blip r:embed="rId6"/>
          <a:stretch>
            <a:fillRect/>
          </a:stretch>
        </p:blipFill>
        <p:spPr>
          <a:xfrm>
            <a:off x="4400953" y="4297723"/>
            <a:ext cx="328548" cy="329185"/>
          </a:xfrm>
          <a:prstGeom prst="rect">
            <a:avLst/>
          </a:prstGeom>
          <a:ln w="12700">
            <a:miter lim="400000"/>
          </a:ln>
        </p:spPr>
      </p:pic>
      <p:pic>
        <p:nvPicPr>
          <p:cNvPr id="415" name="Untitled-10.pdf"/>
          <p:cNvPicPr/>
          <p:nvPr/>
        </p:nvPicPr>
        <p:blipFill>
          <a:blip r:embed="rId7"/>
          <a:stretch>
            <a:fillRect/>
          </a:stretch>
        </p:blipFill>
        <p:spPr>
          <a:xfrm>
            <a:off x="7346812" y="4321345"/>
            <a:ext cx="320326" cy="256541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A938DEC2-94A3-81D6-C60F-0F7D5DA31700}"/>
              </a:ext>
            </a:extLst>
          </p:cNvPr>
          <p:cNvSpPr txBox="1"/>
          <p:nvPr/>
        </p:nvSpPr>
        <p:spPr>
          <a:xfrm>
            <a:off x="5767754" y="6591058"/>
            <a:ext cx="3375373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rPr>
              <a:t>Resource: Hunter Young Business Minds Awards 2022</a:t>
            </a:r>
            <a:endParaRPr kumimoji="0" lang="en-AU" sz="1100" b="0" i="0" u="none" strike="noStrike" cap="none" spc="0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Fill>
                <a:solidFill>
                  <a:srgbClr val="000000"/>
                </a:solidFill>
              </a:u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0" y="6446520"/>
            <a:ext cx="9144000" cy="411481"/>
          </a:xfrm>
          <a:prstGeom prst="rect">
            <a:avLst/>
          </a:prstGeom>
          <a:solidFill>
            <a:srgbClr val="EEECE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8732519" y="6446520"/>
            <a:ext cx="411481" cy="411481"/>
          </a:xfrm>
          <a:prstGeom prst="rect">
            <a:avLst/>
          </a:prstGeom>
          <a:solidFill>
            <a:srgbClr val="31859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411480" y="752694"/>
            <a:ext cx="8326119" cy="1"/>
          </a:xfrm>
          <a:prstGeom prst="line">
            <a:avLst/>
          </a:prstGeom>
          <a:ln w="25400">
            <a:solidFill>
              <a:srgbClr val="31859C"/>
            </a:solidFill>
            <a:prstDash val="sysDot"/>
            <a:round/>
          </a:ln>
        </p:spPr>
        <p:txBody>
          <a:bodyPr lIns="0" tIns="0" rIns="0" bIns="0"/>
          <a:lstStyle/>
          <a:p>
            <a:pPr lvl="0">
              <a:defRPr sz="1200">
                <a:uFillTx/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331951" y="66429"/>
            <a:ext cx="3484285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>
                <a:uFillTx/>
              </a:defRPr>
            </a:pPr>
            <a:r>
              <a:rPr sz="3000" dirty="0">
                <a:solidFill>
                  <a:srgbClr val="DDD9C3"/>
                </a:solidFill>
                <a:uFill>
                  <a:solidFill>
                    <a:srgbClr val="DDD9C3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0</a:t>
            </a:r>
            <a:r>
              <a:rPr lang="en-AU" sz="3000" dirty="0">
                <a:solidFill>
                  <a:srgbClr val="DDD9C3"/>
                </a:solidFill>
                <a:uFill>
                  <a:solidFill>
                    <a:srgbClr val="DDD9C3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2</a:t>
            </a:r>
            <a:r>
              <a:rPr sz="3000" dirty="0">
                <a:solidFill>
                  <a:srgbClr val="DDD9C3"/>
                </a:solidFill>
                <a:uFill>
                  <a:solidFill>
                    <a:srgbClr val="DDD9C3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.</a:t>
            </a:r>
            <a:r>
              <a:rPr sz="3200" dirty="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 </a:t>
            </a:r>
            <a:r>
              <a:rPr sz="2500" dirty="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The Problem</a:t>
            </a:r>
            <a:r>
              <a:rPr lang="en-AU" sz="2500" dirty="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/Product</a:t>
            </a:r>
            <a:endParaRPr sz="2500" dirty="0">
              <a:solidFill>
                <a:srgbClr val="31859C"/>
              </a:solidFill>
              <a:uFill>
                <a:solidFill>
                  <a:srgbClr val="31859C"/>
                </a:solidFill>
              </a:uFill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411479" y="6513589"/>
            <a:ext cx="2644081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10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10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</a:rPr>
              <a:t>Your Company Name Presentation</a:t>
            </a:r>
          </a:p>
        </p:txBody>
      </p:sp>
      <p:sp>
        <p:nvSpPr>
          <p:cNvPr id="108" name="Shape 108"/>
          <p:cNvSpPr/>
          <p:nvPr/>
        </p:nvSpPr>
        <p:spPr>
          <a:xfrm>
            <a:off x="973396" y="1255529"/>
            <a:ext cx="1188721" cy="11887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ln w="38100">
            <a:solidFill>
              <a:srgbClr val="31859C"/>
            </a:solidFill>
            <a:round/>
          </a:ln>
          <a:effectLst>
            <a:outerShdw blurRad="12700" dist="63500" dir="1800000" rotWithShape="0">
              <a:srgbClr val="DDD9C3">
                <a:alpha val="30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CFCAB1"/>
                </a:solidFill>
                <a:uFill>
                  <a:solidFill>
                    <a:srgbClr val="CFCAB1"/>
                  </a:solidFill>
                </a:uFill>
              </a:defRPr>
            </a:pPr>
            <a:endParaRPr/>
          </a:p>
        </p:txBody>
      </p:sp>
      <p:pic>
        <p:nvPicPr>
          <p:cNvPr id="111" name="image6.pdf" descr="Untitled-8.eps"/>
          <p:cNvPicPr/>
          <p:nvPr/>
        </p:nvPicPr>
        <p:blipFill>
          <a:blip r:embed="rId2"/>
          <a:stretch>
            <a:fillRect/>
          </a:stretch>
        </p:blipFill>
        <p:spPr>
          <a:xfrm>
            <a:off x="1282377" y="1571018"/>
            <a:ext cx="570757" cy="557785"/>
          </a:xfrm>
          <a:prstGeom prst="rect">
            <a:avLst/>
          </a:prstGeom>
          <a:ln w="12700">
            <a:miter lim="400000"/>
          </a:ln>
          <a:effectLst>
            <a:outerShdw blurRad="12700" dist="63500" dir="1800000" rotWithShape="0">
              <a:srgbClr val="DDD9C3">
                <a:alpha val="30000"/>
              </a:srgbClr>
            </a:outerShdw>
          </a:effectLst>
        </p:spPr>
      </p:pic>
      <p:grpSp>
        <p:nvGrpSpPr>
          <p:cNvPr id="116" name="Group 116"/>
          <p:cNvGrpSpPr/>
          <p:nvPr/>
        </p:nvGrpSpPr>
        <p:grpSpPr>
          <a:xfrm>
            <a:off x="2570479" y="1244369"/>
            <a:ext cx="5425443" cy="2165144"/>
            <a:chOff x="0" y="0"/>
            <a:chExt cx="5425441" cy="2165141"/>
          </a:xfrm>
        </p:grpSpPr>
        <p:sp>
          <p:nvSpPr>
            <p:cNvPr id="114" name="Shape 114"/>
            <p:cNvSpPr/>
            <p:nvPr/>
          </p:nvSpPr>
          <p:spPr>
            <a:xfrm>
              <a:off x="0" y="472375"/>
              <a:ext cx="5425441" cy="16927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>
                  <a:solidFill>
                    <a:srgbClr val="215968"/>
                  </a:solidFill>
                  <a:uFill>
                    <a:solidFill>
                      <a:srgbClr val="215968"/>
                    </a:solidFill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dirty="0">
                  <a:solidFill>
                    <a:schemeClr val="accent5">
                      <a:lumMod val="75000"/>
                    </a:schemeClr>
                  </a:solidFill>
                  <a:uFill>
                    <a:solidFill>
                      <a:srgbClr val="215968"/>
                    </a:solidFill>
                  </a:uFill>
                </a:rPr>
                <a:t>Maybe an unaddressed gap in your market? </a:t>
              </a:r>
              <a:endParaRPr lang="en-AU" dirty="0">
                <a:solidFill>
                  <a:schemeClr val="accent5">
                    <a:lumMod val="75000"/>
                  </a:schemeClr>
                </a:solidFill>
                <a:uFill>
                  <a:solidFill>
                    <a:srgbClr val="215968"/>
                  </a:solidFill>
                </a:uFill>
              </a:endParaRPr>
            </a:p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dirty="0">
                  <a:solidFill>
                    <a:schemeClr val="accent5">
                      <a:lumMod val="75000"/>
                    </a:schemeClr>
                  </a:solidFill>
                  <a:uFill>
                    <a:solidFill>
                      <a:srgbClr val="215968"/>
                    </a:solidFill>
                  </a:uFill>
                </a:rPr>
                <a:t>Maybe there are existing players who are neglecting a (new) customer?</a:t>
              </a:r>
              <a:endParaRPr lang="en-AU" dirty="0">
                <a:solidFill>
                  <a:schemeClr val="accent5">
                    <a:lumMod val="75000"/>
                  </a:schemeClr>
                </a:solidFill>
                <a:uFill>
                  <a:solidFill>
                    <a:srgbClr val="215968"/>
                  </a:solidFill>
                </a:uFill>
              </a:endParaRPr>
            </a:p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lang="en-AU" dirty="0">
                  <a:solidFill>
                    <a:schemeClr val="accent5">
                      <a:lumMod val="75000"/>
                    </a:schemeClr>
                  </a:solidFill>
                </a:rPr>
                <a:t>You can supply it cheaper</a:t>
              </a:r>
            </a:p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lang="en-AU" dirty="0">
                  <a:solidFill>
                    <a:schemeClr val="accent5">
                      <a:lumMod val="75000"/>
                    </a:schemeClr>
                  </a:solidFill>
                </a:rPr>
                <a:t>Your product is better/easier to use/time saver</a:t>
              </a:r>
            </a:p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endParaRPr sz="1400" dirty="0">
                <a:solidFill>
                  <a:srgbClr val="215968"/>
                </a:solidFill>
                <a:uFill>
                  <a:solidFill>
                    <a:srgbClr val="215968"/>
                  </a:solidFill>
                </a:uFill>
              </a:endParaRPr>
            </a:p>
          </p:txBody>
        </p:sp>
        <p:sp>
          <p:nvSpPr>
            <p:cNvPr id="115" name="Shape 115"/>
            <p:cNvSpPr/>
            <p:nvPr/>
          </p:nvSpPr>
          <p:spPr>
            <a:xfrm>
              <a:off x="10160" y="0"/>
              <a:ext cx="3997245" cy="461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B4B1A1"/>
                  </a:solidFill>
                  <a:uFill>
                    <a:solidFill>
                      <a:srgbClr val="DDD9C3"/>
                    </a:solidFill>
                  </a:uFill>
                  <a:latin typeface="Bree Serif"/>
                  <a:ea typeface="Bree Serif"/>
                  <a:cs typeface="Bree Serif"/>
                  <a:sym typeface="Bree Serif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lang="en-AU" sz="2400" dirty="0">
                  <a:solidFill>
                    <a:srgbClr val="B4B1A1"/>
                  </a:solidFill>
                  <a:uFill>
                    <a:solidFill>
                      <a:srgbClr val="DDD9C3"/>
                    </a:solidFill>
                  </a:uFill>
                </a:rPr>
                <a:t>What </a:t>
              </a:r>
              <a:r>
                <a:rPr sz="2400" dirty="0">
                  <a:solidFill>
                    <a:srgbClr val="B4B1A1"/>
                  </a:solidFill>
                  <a:uFill>
                    <a:solidFill>
                      <a:srgbClr val="DDD9C3"/>
                    </a:solidFill>
                  </a:uFill>
                </a:rPr>
                <a:t>Problem</a:t>
              </a:r>
              <a:r>
                <a:rPr lang="en-AU" sz="2400" dirty="0">
                  <a:solidFill>
                    <a:srgbClr val="B4B1A1"/>
                  </a:solidFill>
                  <a:uFill>
                    <a:solidFill>
                      <a:srgbClr val="DDD9C3"/>
                    </a:solidFill>
                  </a:uFill>
                </a:rPr>
                <a:t> are you solving?</a:t>
              </a:r>
              <a:endParaRPr sz="2400" dirty="0">
                <a:solidFill>
                  <a:srgbClr val="B4B1A1"/>
                </a:solidFill>
                <a:uFill>
                  <a:solidFill>
                    <a:srgbClr val="DDD9C3"/>
                  </a:solidFill>
                </a:uFill>
              </a:endParaRPr>
            </a:p>
          </p:txBody>
        </p:sp>
      </p:grpSp>
      <p:sp>
        <p:nvSpPr>
          <p:cNvPr id="120" name="Shape 120"/>
          <p:cNvSpPr/>
          <p:nvPr/>
        </p:nvSpPr>
        <p:spPr>
          <a:xfrm>
            <a:off x="6025566" y="6508867"/>
            <a:ext cx="264408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defRPr sz="1100">
                <a:solidFill>
                  <a:srgbClr val="D5D1B8"/>
                </a:solidFill>
                <a:uFill>
                  <a:solidFill>
                    <a:srgbClr val="D5D1B8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100">
                <a:solidFill>
                  <a:srgbClr val="D5D1B8"/>
                </a:solidFill>
                <a:uFill>
                  <a:solidFill>
                    <a:srgbClr val="D5D1B8"/>
                  </a:solidFill>
                </a:uFill>
              </a:rPr>
              <a:t>page</a:t>
            </a:r>
          </a:p>
        </p:txBody>
      </p:sp>
      <p:sp>
        <p:nvSpPr>
          <p:cNvPr id="121" name="Shape 121"/>
          <p:cNvSpPr/>
          <p:nvPr/>
        </p:nvSpPr>
        <p:spPr>
          <a:xfrm>
            <a:off x="8827553" y="6443090"/>
            <a:ext cx="221413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>
                <a:solidFill>
                  <a:srgbClr val="EEECE1"/>
                </a:solidFill>
                <a:uFill>
                  <a:solidFill>
                    <a:srgbClr val="EEECE1"/>
                  </a:solidFill>
                </a:uFill>
                <a:latin typeface="Bree Serif"/>
                <a:ea typeface="Bree Serif"/>
                <a:cs typeface="Bree Serif"/>
                <a:sym typeface="Bree Serif"/>
              </a:defRPr>
            </a:lvl1pPr>
          </a:lstStyle>
          <a:p>
            <a:pPr lvl="0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EEECE1"/>
                </a:solidFill>
                <a:uFill>
                  <a:solidFill>
                    <a:srgbClr val="EEECE1"/>
                  </a:solidFill>
                </a:uFill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C457C0-E635-4D25-A2BE-CE08D4D12CAD}"/>
              </a:ext>
            </a:extLst>
          </p:cNvPr>
          <p:cNvSpPr txBox="1"/>
          <p:nvPr/>
        </p:nvSpPr>
        <p:spPr>
          <a:xfrm>
            <a:off x="5162843" y="6503800"/>
            <a:ext cx="3164357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rPr>
              <a:t>Resource: Hunter Young Business Minds Awards 2022</a:t>
            </a:r>
            <a:endParaRPr kumimoji="0" lang="en-AU" sz="1100" b="0" i="0" u="none" strike="noStrike" cap="none" spc="0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Fill>
                <a:solidFill>
                  <a:srgbClr val="000000"/>
                </a:solidFill>
              </a:u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85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/>
        </p:nvSpPr>
        <p:spPr>
          <a:xfrm>
            <a:off x="0" y="6446520"/>
            <a:ext cx="9144000" cy="411481"/>
          </a:xfrm>
          <a:prstGeom prst="rect">
            <a:avLst/>
          </a:prstGeom>
          <a:solidFill>
            <a:srgbClr val="EEECE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8732519" y="6446520"/>
            <a:ext cx="411481" cy="411481"/>
          </a:xfrm>
          <a:prstGeom prst="rect">
            <a:avLst/>
          </a:prstGeom>
          <a:solidFill>
            <a:srgbClr val="31859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63" name="Shape 163"/>
          <p:cNvSpPr/>
          <p:nvPr/>
        </p:nvSpPr>
        <p:spPr>
          <a:xfrm>
            <a:off x="411480" y="752694"/>
            <a:ext cx="8326119" cy="1"/>
          </a:xfrm>
          <a:prstGeom prst="line">
            <a:avLst/>
          </a:prstGeom>
          <a:ln w="25400">
            <a:solidFill>
              <a:srgbClr val="EEECE1"/>
            </a:solidFill>
            <a:prstDash val="sysDot"/>
            <a:round/>
          </a:ln>
        </p:spPr>
        <p:txBody>
          <a:bodyPr lIns="0" tIns="0" rIns="0" bIns="0"/>
          <a:lstStyle/>
          <a:p>
            <a:pPr lvl="0">
              <a:defRPr sz="1200">
                <a:uFillTx/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331952" y="66429"/>
            <a:ext cx="3637074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>
              <a:defRPr>
                <a:uFillTx/>
              </a:defRPr>
            </a:pPr>
            <a:r>
              <a:rPr sz="3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0</a:t>
            </a:r>
            <a:r>
              <a:rPr lang="en-AU" sz="3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4</a:t>
            </a:r>
            <a:r>
              <a:rPr sz="3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. </a:t>
            </a:r>
            <a:r>
              <a:rPr lang="en-AU" sz="2500" dirty="0">
                <a:solidFill>
                  <a:srgbClr val="EEECE1"/>
                </a:solidFill>
                <a:uFill>
                  <a:solidFill>
                    <a:srgbClr val="EEECE1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Your Product/Solution</a:t>
            </a:r>
            <a:endParaRPr sz="2500" dirty="0">
              <a:solidFill>
                <a:srgbClr val="EEECE1"/>
              </a:solidFill>
              <a:uFill>
                <a:solidFill>
                  <a:srgbClr val="EEECE1"/>
                </a:solidFill>
              </a:uFill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165" name="Shape 165"/>
          <p:cNvSpPr/>
          <p:nvPr/>
        </p:nvSpPr>
        <p:spPr>
          <a:xfrm>
            <a:off x="411479" y="6513589"/>
            <a:ext cx="2644081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10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10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</a:rPr>
              <a:t>Your Company Name Presentation</a:t>
            </a:r>
          </a:p>
        </p:txBody>
      </p:sp>
      <p:pic>
        <p:nvPicPr>
          <p:cNvPr id="166" name="image8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329285" y="1585535"/>
            <a:ext cx="540156" cy="500439"/>
          </a:xfrm>
          <a:prstGeom prst="rect">
            <a:avLst/>
          </a:prstGeom>
          <a:ln w="12700">
            <a:miter lim="400000"/>
          </a:ln>
          <a:effectLst>
            <a:outerShdw blurRad="12700" dist="63500" dir="1800000" rotWithShape="0">
              <a:srgbClr val="215968">
                <a:alpha val="30000"/>
              </a:srgbClr>
            </a:outerShdw>
          </a:effectLst>
        </p:spPr>
      </p:pic>
      <p:sp>
        <p:nvSpPr>
          <p:cNvPr id="167" name="Shape 167"/>
          <p:cNvSpPr/>
          <p:nvPr/>
        </p:nvSpPr>
        <p:spPr>
          <a:xfrm>
            <a:off x="969565" y="1255529"/>
            <a:ext cx="1188721" cy="11887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ln w="38100">
            <a:solidFill>
              <a:srgbClr val="EEECE1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CFCAB1"/>
                </a:solidFill>
                <a:uFill>
                  <a:solidFill>
                    <a:srgbClr val="CFCAB1"/>
                  </a:solidFill>
                </a:uFill>
              </a:defRPr>
            </a:pPr>
            <a:endParaRPr/>
          </a:p>
        </p:txBody>
      </p:sp>
      <p:grpSp>
        <p:nvGrpSpPr>
          <p:cNvPr id="170" name="Group 170"/>
          <p:cNvGrpSpPr/>
          <p:nvPr/>
        </p:nvGrpSpPr>
        <p:grpSpPr>
          <a:xfrm>
            <a:off x="2570479" y="1244369"/>
            <a:ext cx="5425443" cy="1703480"/>
            <a:chOff x="0" y="0"/>
            <a:chExt cx="5425441" cy="1703478"/>
          </a:xfrm>
        </p:grpSpPr>
        <p:sp>
          <p:nvSpPr>
            <p:cNvPr id="168" name="Shape 168"/>
            <p:cNvSpPr/>
            <p:nvPr/>
          </p:nvSpPr>
          <p:spPr>
            <a:xfrm>
              <a:off x="0" y="472375"/>
              <a:ext cx="5425441" cy="12311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>
                  <a:solidFill>
                    <a:srgbClr val="EEECE1"/>
                  </a:solidFill>
                  <a:uFill>
                    <a:solidFill>
                      <a:srgbClr val="EEECE1"/>
                    </a:solidFill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sz="1400" dirty="0">
                  <a:solidFill>
                    <a:srgbClr val="EEECE1"/>
                  </a:solidFill>
                  <a:uFill>
                    <a:solidFill>
                      <a:srgbClr val="EEECE1"/>
                    </a:solidFill>
                  </a:uFill>
                </a:rPr>
                <a:t>Similar to the problem slide, you want to summarize your solution in (ideally) 3 or less points.</a:t>
              </a:r>
              <a:endParaRPr lang="en-AU" sz="1400" dirty="0">
                <a:solidFill>
                  <a:srgbClr val="EEECE1"/>
                </a:solidFill>
                <a:uFill>
                  <a:solidFill>
                    <a:srgbClr val="EEECE1"/>
                  </a:solidFill>
                </a:uFill>
              </a:endParaRPr>
            </a:p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endParaRPr lang="en-AU" sz="1400" dirty="0">
                <a:solidFill>
                  <a:srgbClr val="EEECE1"/>
                </a:solidFill>
                <a:uFill>
                  <a:solidFill>
                    <a:srgbClr val="EEECE1"/>
                  </a:solidFill>
                </a:uFill>
              </a:endParaRPr>
            </a:p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lang="en-AU" sz="1600" dirty="0">
                  <a:solidFill>
                    <a:schemeClr val="bg1"/>
                  </a:solidFill>
                </a:rPr>
                <a:t>If it’s a product you want to provide the benefits of why people should buy it</a:t>
              </a:r>
              <a:endParaRPr sz="1600" dirty="0">
                <a:solidFill>
                  <a:schemeClr val="bg1"/>
                </a:solidFill>
              </a:endParaRPr>
            </a:p>
          </p:txBody>
        </p:sp>
        <p:sp>
          <p:nvSpPr>
            <p:cNvPr id="169" name="Shape 169"/>
            <p:cNvSpPr/>
            <p:nvPr/>
          </p:nvSpPr>
          <p:spPr>
            <a:xfrm>
              <a:off x="10160" y="0"/>
              <a:ext cx="3349632" cy="461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Bree Serif"/>
                  <a:ea typeface="Bree Serif"/>
                  <a:cs typeface="Bree Serif"/>
                  <a:sym typeface="Bree Serif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lang="en-AU" sz="2400" dirty="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rPr>
                <a:t>Name of product/solution</a:t>
              </a:r>
              <a:endParaRPr sz="24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endParaRPr>
            </a:p>
          </p:txBody>
        </p:sp>
      </p:grpSp>
      <p:sp>
        <p:nvSpPr>
          <p:cNvPr id="181" name="Shape 181"/>
          <p:cNvSpPr/>
          <p:nvPr/>
        </p:nvSpPr>
        <p:spPr>
          <a:xfrm>
            <a:off x="6025566" y="6508867"/>
            <a:ext cx="264408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defRPr sz="1100">
                <a:solidFill>
                  <a:srgbClr val="D5D1B8"/>
                </a:solidFill>
                <a:uFill>
                  <a:solidFill>
                    <a:srgbClr val="D5D1B8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100">
                <a:solidFill>
                  <a:srgbClr val="D5D1B8"/>
                </a:solidFill>
                <a:uFill>
                  <a:solidFill>
                    <a:srgbClr val="D5D1B8"/>
                  </a:solidFill>
                </a:uFill>
              </a:rPr>
              <a:t>page</a:t>
            </a:r>
          </a:p>
        </p:txBody>
      </p:sp>
      <p:sp>
        <p:nvSpPr>
          <p:cNvPr id="182" name="Shape 182"/>
          <p:cNvSpPr/>
          <p:nvPr/>
        </p:nvSpPr>
        <p:spPr>
          <a:xfrm>
            <a:off x="8824925" y="6443090"/>
            <a:ext cx="22667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>
                <a:solidFill>
                  <a:srgbClr val="EEECE1"/>
                </a:solidFill>
                <a:uFill>
                  <a:solidFill>
                    <a:srgbClr val="EEECE1"/>
                  </a:solidFill>
                </a:uFill>
                <a:latin typeface="Bree Serif"/>
                <a:ea typeface="Bree Serif"/>
                <a:cs typeface="Bree Serif"/>
                <a:sym typeface="Bree Serif"/>
              </a:defRPr>
            </a:lvl1pPr>
          </a:lstStyle>
          <a:p>
            <a:pPr lvl="0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EEECE1"/>
                </a:solidFill>
                <a:uFill>
                  <a:solidFill>
                    <a:srgbClr val="EEECE1"/>
                  </a:solidFill>
                </a:uFill>
              </a:rPr>
              <a:t>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331AE9-A239-494D-A698-D3EAD135166A}"/>
              </a:ext>
            </a:extLst>
          </p:cNvPr>
          <p:cNvSpPr txBox="1"/>
          <p:nvPr/>
        </p:nvSpPr>
        <p:spPr>
          <a:xfrm>
            <a:off x="5148775" y="6508867"/>
            <a:ext cx="3206561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rPr>
              <a:t>Resource: Hunter Young Business Minds Awards 2022</a:t>
            </a:r>
            <a:endParaRPr kumimoji="0" lang="en-AU" sz="1100" b="0" i="0" u="none" strike="noStrike" cap="none" spc="0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Fill>
                <a:solidFill>
                  <a:srgbClr val="000000"/>
                </a:solidFill>
              </a:u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/>
        </p:nvSpPr>
        <p:spPr>
          <a:xfrm>
            <a:off x="0" y="6446520"/>
            <a:ext cx="9144000" cy="411481"/>
          </a:xfrm>
          <a:prstGeom prst="rect">
            <a:avLst/>
          </a:prstGeom>
          <a:solidFill>
            <a:srgbClr val="EEECE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220" name="Shape 220"/>
          <p:cNvSpPr/>
          <p:nvPr/>
        </p:nvSpPr>
        <p:spPr>
          <a:xfrm>
            <a:off x="8732519" y="6446520"/>
            <a:ext cx="411481" cy="411481"/>
          </a:xfrm>
          <a:prstGeom prst="rect">
            <a:avLst/>
          </a:prstGeom>
          <a:solidFill>
            <a:srgbClr val="31859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221" name="Shape 221"/>
          <p:cNvSpPr/>
          <p:nvPr/>
        </p:nvSpPr>
        <p:spPr>
          <a:xfrm>
            <a:off x="411479" y="6513589"/>
            <a:ext cx="2644081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10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10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</a:rPr>
              <a:t>Your Company Name Presentation</a:t>
            </a:r>
          </a:p>
        </p:txBody>
      </p:sp>
      <p:sp>
        <p:nvSpPr>
          <p:cNvPr id="222" name="Shape 222"/>
          <p:cNvSpPr/>
          <p:nvPr/>
        </p:nvSpPr>
        <p:spPr>
          <a:xfrm>
            <a:off x="732713" y="1467844"/>
            <a:ext cx="1342468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B4B1A1"/>
                </a:solidFill>
                <a:uFill>
                  <a:solidFill>
                    <a:srgbClr val="DDD9C3"/>
                  </a:solidFill>
                </a:uFill>
                <a:latin typeface="Bree Serif"/>
                <a:ea typeface="Bree Serif"/>
                <a:cs typeface="Bree Serif"/>
                <a:sym typeface="Bree Serif"/>
              </a:defRPr>
            </a:lvl1pPr>
          </a:lstStyle>
          <a:p>
            <a:pPr lvl="0">
              <a:defRPr>
                <a:solidFill>
                  <a:srgbClr val="000000"/>
                </a:solidFill>
                <a:uFillTx/>
              </a:defRPr>
            </a:pPr>
            <a:r>
              <a:rPr dirty="0">
                <a:solidFill>
                  <a:srgbClr val="B4B1A1"/>
                </a:solidFill>
                <a:uFill>
                  <a:solidFill>
                    <a:srgbClr val="DDD9C3"/>
                  </a:solidFill>
                </a:uFill>
              </a:rPr>
              <a:t>Name Step 1</a:t>
            </a:r>
          </a:p>
        </p:txBody>
      </p:sp>
      <p:sp>
        <p:nvSpPr>
          <p:cNvPr id="223" name="Shape 223"/>
          <p:cNvSpPr/>
          <p:nvPr/>
        </p:nvSpPr>
        <p:spPr>
          <a:xfrm>
            <a:off x="732713" y="1769023"/>
            <a:ext cx="3615768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215968"/>
                </a:solidFill>
                <a:uFill>
                  <a:solidFill>
                    <a:srgbClr val="215968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200">
                <a:solidFill>
                  <a:srgbClr val="215968"/>
                </a:solidFill>
                <a:uFill>
                  <a:solidFill>
                    <a:srgbClr val="215968"/>
                  </a:solidFill>
                </a:uFill>
              </a:rPr>
              <a:t>The business model slide is used to capture how your company will make money, over time.</a:t>
            </a:r>
          </a:p>
        </p:txBody>
      </p:sp>
      <p:sp>
        <p:nvSpPr>
          <p:cNvPr id="224" name="Shape 224"/>
          <p:cNvSpPr/>
          <p:nvPr/>
        </p:nvSpPr>
        <p:spPr>
          <a:xfrm>
            <a:off x="411480" y="1520923"/>
            <a:ext cx="332741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 lvl="0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</a:rPr>
              <a:t>◉</a:t>
            </a:r>
          </a:p>
        </p:txBody>
      </p:sp>
      <p:sp>
        <p:nvSpPr>
          <p:cNvPr id="226" name="Shape 226"/>
          <p:cNvSpPr/>
          <p:nvPr/>
        </p:nvSpPr>
        <p:spPr>
          <a:xfrm>
            <a:off x="411480" y="752694"/>
            <a:ext cx="8326119" cy="1"/>
          </a:xfrm>
          <a:prstGeom prst="line">
            <a:avLst/>
          </a:prstGeom>
          <a:ln w="25400">
            <a:solidFill>
              <a:srgbClr val="31859C"/>
            </a:solidFill>
            <a:prstDash val="sysDot"/>
            <a:round/>
          </a:ln>
        </p:spPr>
        <p:txBody>
          <a:bodyPr lIns="0" tIns="0" rIns="0" bIns="0"/>
          <a:lstStyle/>
          <a:p>
            <a:pPr lvl="0">
              <a:defRPr sz="1200">
                <a:uFillTx/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44" name="Shape 244"/>
          <p:cNvSpPr/>
          <p:nvPr/>
        </p:nvSpPr>
        <p:spPr>
          <a:xfrm>
            <a:off x="732713" y="2527518"/>
            <a:ext cx="1355955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B4B1A1"/>
                </a:solidFill>
                <a:uFill>
                  <a:solidFill>
                    <a:srgbClr val="DDD9C3"/>
                  </a:solidFill>
                </a:uFill>
                <a:latin typeface="Bree Serif"/>
                <a:ea typeface="Bree Serif"/>
                <a:cs typeface="Bree Serif"/>
                <a:sym typeface="Bree Serif"/>
              </a:defRPr>
            </a:lvl1pPr>
          </a:lstStyle>
          <a:p>
            <a:pPr lvl="0">
              <a:defRPr>
                <a:solidFill>
                  <a:srgbClr val="000000"/>
                </a:solidFill>
                <a:uFillTx/>
              </a:defRPr>
            </a:pPr>
            <a:r>
              <a:rPr dirty="0">
                <a:solidFill>
                  <a:srgbClr val="B4B1A1"/>
                </a:solidFill>
                <a:uFill>
                  <a:solidFill>
                    <a:srgbClr val="DDD9C3"/>
                  </a:solidFill>
                </a:uFill>
              </a:rPr>
              <a:t>Name Step 2</a:t>
            </a:r>
          </a:p>
        </p:txBody>
      </p:sp>
      <p:sp>
        <p:nvSpPr>
          <p:cNvPr id="245" name="Shape 245"/>
          <p:cNvSpPr/>
          <p:nvPr/>
        </p:nvSpPr>
        <p:spPr>
          <a:xfrm>
            <a:off x="732713" y="2838106"/>
            <a:ext cx="3615768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215968"/>
                </a:solidFill>
                <a:uFill>
                  <a:solidFill>
                    <a:srgbClr val="215968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en-AU" sz="1200" dirty="0">
                <a:solidFill>
                  <a:srgbClr val="215968"/>
                </a:solidFill>
                <a:uFill>
                  <a:solidFill>
                    <a:srgbClr val="215968"/>
                  </a:solidFill>
                </a:uFill>
              </a:rPr>
              <a:t>Customers – who are they, what do they have in common, what will keep them coming back</a:t>
            </a:r>
            <a:endParaRPr sz="1200" dirty="0">
              <a:solidFill>
                <a:srgbClr val="215968"/>
              </a:solidFill>
              <a:uFill>
                <a:solidFill>
                  <a:srgbClr val="215968"/>
                </a:solidFill>
              </a:uFill>
            </a:endParaRPr>
          </a:p>
        </p:txBody>
      </p:sp>
      <p:sp>
        <p:nvSpPr>
          <p:cNvPr id="246" name="Shape 246"/>
          <p:cNvSpPr/>
          <p:nvPr/>
        </p:nvSpPr>
        <p:spPr>
          <a:xfrm>
            <a:off x="411480" y="2579801"/>
            <a:ext cx="332741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 lvl="0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</a:rPr>
              <a:t>◉</a:t>
            </a:r>
          </a:p>
        </p:txBody>
      </p:sp>
      <p:sp>
        <p:nvSpPr>
          <p:cNvPr id="257" name="Shape 257"/>
          <p:cNvSpPr/>
          <p:nvPr/>
        </p:nvSpPr>
        <p:spPr>
          <a:xfrm>
            <a:off x="331951" y="85243"/>
            <a:ext cx="2705226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>
                <a:uFillTx/>
              </a:defRPr>
            </a:pPr>
            <a:r>
              <a:rPr sz="3000" dirty="0">
                <a:solidFill>
                  <a:srgbClr val="DDD9C3"/>
                </a:solidFill>
                <a:uFill>
                  <a:solidFill>
                    <a:srgbClr val="DDD9C3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0</a:t>
            </a:r>
            <a:r>
              <a:rPr lang="en-AU" sz="3000" dirty="0">
                <a:solidFill>
                  <a:srgbClr val="DDD9C3"/>
                </a:solidFill>
                <a:uFill>
                  <a:solidFill>
                    <a:srgbClr val="DDD9C3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4</a:t>
            </a:r>
            <a:r>
              <a:rPr sz="3000" dirty="0">
                <a:solidFill>
                  <a:srgbClr val="DDD9C3"/>
                </a:solidFill>
                <a:uFill>
                  <a:solidFill>
                    <a:srgbClr val="DDD9C3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. </a:t>
            </a:r>
            <a:r>
              <a:rPr sz="2500" dirty="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Business Model</a:t>
            </a:r>
          </a:p>
        </p:txBody>
      </p:sp>
      <p:sp>
        <p:nvSpPr>
          <p:cNvPr id="258" name="Shape 258"/>
          <p:cNvSpPr/>
          <p:nvPr/>
        </p:nvSpPr>
        <p:spPr>
          <a:xfrm>
            <a:off x="6025566" y="6508867"/>
            <a:ext cx="264408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defRPr sz="1100">
                <a:solidFill>
                  <a:srgbClr val="D5D1B8"/>
                </a:solidFill>
                <a:uFill>
                  <a:solidFill>
                    <a:srgbClr val="D5D1B8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100">
                <a:solidFill>
                  <a:srgbClr val="D5D1B8"/>
                </a:solidFill>
                <a:uFill>
                  <a:solidFill>
                    <a:srgbClr val="D5D1B8"/>
                  </a:solidFill>
                </a:uFill>
              </a:rPr>
              <a:t>page</a:t>
            </a:r>
          </a:p>
        </p:txBody>
      </p:sp>
      <p:sp>
        <p:nvSpPr>
          <p:cNvPr id="259" name="Shape 259"/>
          <p:cNvSpPr/>
          <p:nvPr/>
        </p:nvSpPr>
        <p:spPr>
          <a:xfrm>
            <a:off x="8825153" y="6443090"/>
            <a:ext cx="226214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>
                <a:solidFill>
                  <a:srgbClr val="EEECE1"/>
                </a:solidFill>
                <a:uFill>
                  <a:solidFill>
                    <a:srgbClr val="EEECE1"/>
                  </a:solidFill>
                </a:uFill>
                <a:latin typeface="Bree Serif"/>
                <a:ea typeface="Bree Serif"/>
                <a:cs typeface="Bree Serif"/>
                <a:sym typeface="Bree Serif"/>
              </a:defRPr>
            </a:lvl1pPr>
          </a:lstStyle>
          <a:p>
            <a:pPr lvl="0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EEECE1"/>
                </a:solidFill>
                <a:uFill>
                  <a:solidFill>
                    <a:srgbClr val="EEECE1"/>
                  </a:solidFill>
                </a:uFill>
              </a:rPr>
              <a:t>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BA3C24-07DA-4D08-AA8F-F9713DBED215}"/>
              </a:ext>
            </a:extLst>
          </p:cNvPr>
          <p:cNvSpPr txBox="1"/>
          <p:nvPr/>
        </p:nvSpPr>
        <p:spPr>
          <a:xfrm>
            <a:off x="5190978" y="6508229"/>
            <a:ext cx="3192494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rPr>
              <a:t>Resource: Hunter Young Business Minds Awards 2022</a:t>
            </a:r>
            <a:endParaRPr kumimoji="0" lang="en-AU" sz="1100" b="0" i="0" u="none" strike="noStrike" cap="none" spc="0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Fill>
                <a:solidFill>
                  <a:srgbClr val="000000"/>
                </a:solidFill>
              </a:u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/>
          <p:nvPr/>
        </p:nvSpPr>
        <p:spPr>
          <a:xfrm>
            <a:off x="0" y="6446520"/>
            <a:ext cx="9144000" cy="411481"/>
          </a:xfrm>
          <a:prstGeom prst="rect">
            <a:avLst/>
          </a:prstGeom>
          <a:solidFill>
            <a:srgbClr val="EEECE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264" name="Shape 264"/>
          <p:cNvSpPr/>
          <p:nvPr/>
        </p:nvSpPr>
        <p:spPr>
          <a:xfrm>
            <a:off x="8732519" y="6446520"/>
            <a:ext cx="411481" cy="411481"/>
          </a:xfrm>
          <a:prstGeom prst="rect">
            <a:avLst/>
          </a:prstGeom>
          <a:solidFill>
            <a:srgbClr val="31859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265" name="Shape 265"/>
          <p:cNvSpPr/>
          <p:nvPr/>
        </p:nvSpPr>
        <p:spPr>
          <a:xfrm>
            <a:off x="411479" y="6513589"/>
            <a:ext cx="2644081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110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10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</a:rPr>
              <a:t>Your Company Name Presentation</a:t>
            </a:r>
          </a:p>
        </p:txBody>
      </p:sp>
      <p:sp>
        <p:nvSpPr>
          <p:cNvPr id="266" name="Shape 266"/>
          <p:cNvSpPr/>
          <p:nvPr/>
        </p:nvSpPr>
        <p:spPr>
          <a:xfrm>
            <a:off x="411480" y="752694"/>
            <a:ext cx="8326119" cy="1"/>
          </a:xfrm>
          <a:prstGeom prst="line">
            <a:avLst/>
          </a:prstGeom>
          <a:ln w="25400">
            <a:solidFill>
              <a:srgbClr val="DDD9C3"/>
            </a:solidFill>
            <a:prstDash val="sysDot"/>
            <a:round/>
          </a:ln>
        </p:spPr>
        <p:txBody>
          <a:bodyPr lIns="0" tIns="0" rIns="0" bIns="0"/>
          <a:lstStyle/>
          <a:p>
            <a:pPr lvl="0">
              <a:defRPr sz="1200">
                <a:uFillTx/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69" name="Shape 269"/>
          <p:cNvSpPr/>
          <p:nvPr/>
        </p:nvSpPr>
        <p:spPr>
          <a:xfrm>
            <a:off x="331951" y="85243"/>
            <a:ext cx="3079369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>
                <a:uFillTx/>
              </a:defRPr>
            </a:pPr>
            <a:r>
              <a:rPr sz="3000" dirty="0">
                <a:solidFill>
                  <a:srgbClr val="FFFFFF"/>
                </a:solidFill>
                <a:uFill>
                  <a:solidFill>
                    <a:srgbClr val="DDD9C3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0</a:t>
            </a:r>
            <a:r>
              <a:rPr lang="en-AU" sz="3000" dirty="0">
                <a:solidFill>
                  <a:srgbClr val="FFFFFF"/>
                </a:solidFill>
                <a:uFill>
                  <a:solidFill>
                    <a:srgbClr val="DDD9C3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5</a:t>
            </a:r>
            <a:r>
              <a:rPr sz="3000" dirty="0">
                <a:solidFill>
                  <a:srgbClr val="FFFFFF"/>
                </a:solidFill>
                <a:uFill>
                  <a:solidFill>
                    <a:srgbClr val="DDD9C3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.</a:t>
            </a:r>
            <a:r>
              <a:rPr sz="3000" dirty="0">
                <a:solidFill>
                  <a:srgbClr val="DDD9C3"/>
                </a:solidFill>
                <a:uFill>
                  <a:solidFill>
                    <a:srgbClr val="DDD9C3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 </a:t>
            </a:r>
            <a:r>
              <a:rPr sz="2500" dirty="0">
                <a:solidFill>
                  <a:srgbClr val="DDD9C3"/>
                </a:solidFill>
                <a:uFill>
                  <a:solidFill>
                    <a:srgbClr val="31859C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Marketing Strategy</a:t>
            </a:r>
          </a:p>
        </p:txBody>
      </p:sp>
      <p:sp>
        <p:nvSpPr>
          <p:cNvPr id="270" name="Shape 270"/>
          <p:cNvSpPr/>
          <p:nvPr/>
        </p:nvSpPr>
        <p:spPr>
          <a:xfrm>
            <a:off x="6025566" y="6508867"/>
            <a:ext cx="264408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defRPr sz="1100">
                <a:solidFill>
                  <a:srgbClr val="D5D1B8"/>
                </a:solidFill>
                <a:uFill>
                  <a:solidFill>
                    <a:srgbClr val="D5D1B8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100">
                <a:solidFill>
                  <a:srgbClr val="D5D1B8"/>
                </a:solidFill>
                <a:uFill>
                  <a:solidFill>
                    <a:srgbClr val="D5D1B8"/>
                  </a:solidFill>
                </a:uFill>
              </a:rPr>
              <a:t>page</a:t>
            </a:r>
          </a:p>
        </p:txBody>
      </p:sp>
      <p:sp>
        <p:nvSpPr>
          <p:cNvPr id="271" name="Shape 271"/>
          <p:cNvSpPr/>
          <p:nvPr/>
        </p:nvSpPr>
        <p:spPr>
          <a:xfrm>
            <a:off x="8831897" y="6443090"/>
            <a:ext cx="212726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>
                <a:solidFill>
                  <a:srgbClr val="EEECE1"/>
                </a:solidFill>
                <a:uFill>
                  <a:solidFill>
                    <a:srgbClr val="EEECE1"/>
                  </a:solidFill>
                </a:uFill>
                <a:latin typeface="Bree Serif"/>
                <a:ea typeface="Bree Serif"/>
                <a:cs typeface="Bree Serif"/>
                <a:sym typeface="Bree Serif"/>
              </a:defRPr>
            </a:lvl1pPr>
          </a:lstStyle>
          <a:p>
            <a:pPr lvl="0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EEECE1"/>
                </a:solidFill>
                <a:uFill>
                  <a:solidFill>
                    <a:srgbClr val="EEECE1"/>
                  </a:solidFill>
                </a:uFill>
              </a:rPr>
              <a:t>7</a:t>
            </a:r>
          </a:p>
        </p:txBody>
      </p:sp>
      <p:sp>
        <p:nvSpPr>
          <p:cNvPr id="272" name="Shape 272"/>
          <p:cNvSpPr/>
          <p:nvPr/>
        </p:nvSpPr>
        <p:spPr>
          <a:xfrm>
            <a:off x="4561948" y="1016520"/>
            <a:ext cx="64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1600">
                <a:solidFill>
                  <a:srgbClr val="FFFFFF"/>
                </a:solidFill>
                <a:uFill>
                  <a:solidFill>
                    <a:srgbClr val="DDD9C3"/>
                  </a:solidFill>
                </a:uFill>
                <a:latin typeface="Bree Serif"/>
                <a:ea typeface="Bree Serif"/>
                <a:cs typeface="Bree Serif"/>
                <a:sym typeface="Bree Serif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endParaRPr sz="1600" dirty="0">
              <a:solidFill>
                <a:srgbClr val="FFFFFF"/>
              </a:solidFill>
              <a:uFill>
                <a:solidFill>
                  <a:srgbClr val="DDD9C3"/>
                </a:solidFill>
              </a:u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7367D9-C87B-4F72-B484-71B0219ED341}"/>
              </a:ext>
            </a:extLst>
          </p:cNvPr>
          <p:cNvSpPr txBox="1"/>
          <p:nvPr/>
        </p:nvSpPr>
        <p:spPr>
          <a:xfrm>
            <a:off x="636104" y="1318591"/>
            <a:ext cx="7838532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rPr>
              <a:t>How are you going to get your product/service to your market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A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What Channels are you going to use </a:t>
            </a:r>
            <a:r>
              <a:rPr lang="en-A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ie</a:t>
            </a:r>
            <a:r>
              <a:rPr lang="en-A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: face to face, social media, </a:t>
            </a:r>
            <a:r>
              <a:rPr lang="en-A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sms</a:t>
            </a:r>
            <a:r>
              <a:rPr lang="en-A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, newsletters</a:t>
            </a:r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5B5B00-C933-4663-B6E2-30DD79344493}"/>
              </a:ext>
            </a:extLst>
          </p:cNvPr>
          <p:cNvSpPr txBox="1"/>
          <p:nvPr/>
        </p:nvSpPr>
        <p:spPr>
          <a:xfrm>
            <a:off x="5190978" y="6460254"/>
            <a:ext cx="3164359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rPr>
              <a:t>Resource: Hunter Young Business Minds Awards 2022</a:t>
            </a:r>
            <a:endParaRPr kumimoji="0" lang="en-AU" sz="1100" b="0" i="0" u="none" strike="noStrike" cap="none" spc="0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Fill>
                <a:solidFill>
                  <a:srgbClr val="000000"/>
                </a:solidFill>
              </a:u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0" y="6446520"/>
            <a:ext cx="9144000" cy="411481"/>
          </a:xfrm>
          <a:prstGeom prst="rect">
            <a:avLst/>
          </a:prstGeom>
          <a:solidFill>
            <a:srgbClr val="EEECE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8732519" y="6446520"/>
            <a:ext cx="411481" cy="411481"/>
          </a:xfrm>
          <a:prstGeom prst="rect">
            <a:avLst/>
          </a:prstGeom>
          <a:solidFill>
            <a:srgbClr val="31859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411480" y="752694"/>
            <a:ext cx="8326119" cy="1"/>
          </a:xfrm>
          <a:prstGeom prst="line">
            <a:avLst/>
          </a:prstGeom>
          <a:ln w="25400">
            <a:solidFill>
              <a:srgbClr val="31859C"/>
            </a:solidFill>
            <a:prstDash val="sysDot"/>
            <a:round/>
          </a:ln>
        </p:spPr>
        <p:txBody>
          <a:bodyPr lIns="0" tIns="0" rIns="0" bIns="0"/>
          <a:lstStyle/>
          <a:p>
            <a:pPr lvl="0">
              <a:defRPr sz="1200">
                <a:uFillTx/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331951" y="66429"/>
            <a:ext cx="194860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>
                <a:uFillTx/>
              </a:defRPr>
            </a:pPr>
            <a:r>
              <a:rPr sz="3000" dirty="0">
                <a:solidFill>
                  <a:srgbClr val="DDD9C3"/>
                </a:solidFill>
                <a:uFill>
                  <a:solidFill>
                    <a:srgbClr val="DDD9C3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0</a:t>
            </a:r>
            <a:r>
              <a:rPr lang="en-AU" sz="3000" dirty="0">
                <a:solidFill>
                  <a:srgbClr val="DDD9C3"/>
                </a:solidFill>
                <a:uFill>
                  <a:solidFill>
                    <a:srgbClr val="DDD9C3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6</a:t>
            </a:r>
            <a:r>
              <a:rPr sz="3000" dirty="0">
                <a:solidFill>
                  <a:srgbClr val="DDD9C3"/>
                </a:solidFill>
                <a:uFill>
                  <a:solidFill>
                    <a:srgbClr val="DDD9C3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.</a:t>
            </a:r>
            <a:r>
              <a:rPr sz="3200" dirty="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 </a:t>
            </a:r>
            <a:r>
              <a:rPr lang="en-AU" sz="2500" dirty="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Financials</a:t>
            </a:r>
            <a:endParaRPr sz="2500" dirty="0">
              <a:solidFill>
                <a:srgbClr val="31859C"/>
              </a:solidFill>
              <a:uFill>
                <a:solidFill>
                  <a:srgbClr val="31859C"/>
                </a:solidFill>
              </a:uFill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411479" y="6513589"/>
            <a:ext cx="2644081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10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10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</a:rPr>
              <a:t>Your Company Name Presentation</a:t>
            </a:r>
          </a:p>
        </p:txBody>
      </p:sp>
      <p:sp>
        <p:nvSpPr>
          <p:cNvPr id="108" name="Shape 108"/>
          <p:cNvSpPr/>
          <p:nvPr/>
        </p:nvSpPr>
        <p:spPr>
          <a:xfrm>
            <a:off x="973396" y="1255529"/>
            <a:ext cx="1188721" cy="11887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ln w="38100">
            <a:solidFill>
              <a:srgbClr val="31859C"/>
            </a:solidFill>
            <a:round/>
          </a:ln>
          <a:effectLst>
            <a:outerShdw blurRad="12700" dist="63500" dir="1800000" rotWithShape="0">
              <a:srgbClr val="DDD9C3">
                <a:alpha val="30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CFCAB1"/>
                </a:solidFill>
                <a:uFill>
                  <a:solidFill>
                    <a:srgbClr val="CFCAB1"/>
                  </a:solidFill>
                </a:uFill>
              </a:defRPr>
            </a:pPr>
            <a:endParaRPr/>
          </a:p>
        </p:txBody>
      </p:sp>
      <p:pic>
        <p:nvPicPr>
          <p:cNvPr id="111" name="image6.pdf" descr="Untitled-8.eps"/>
          <p:cNvPicPr/>
          <p:nvPr/>
        </p:nvPicPr>
        <p:blipFill>
          <a:blip r:embed="rId2"/>
          <a:stretch>
            <a:fillRect/>
          </a:stretch>
        </p:blipFill>
        <p:spPr>
          <a:xfrm>
            <a:off x="1282377" y="1571018"/>
            <a:ext cx="570757" cy="557785"/>
          </a:xfrm>
          <a:prstGeom prst="rect">
            <a:avLst/>
          </a:prstGeom>
          <a:ln w="12700">
            <a:miter lim="400000"/>
          </a:ln>
          <a:effectLst>
            <a:outerShdw blurRad="12700" dist="63500" dir="1800000" rotWithShape="0">
              <a:srgbClr val="DDD9C3">
                <a:alpha val="30000"/>
              </a:srgbClr>
            </a:outerShdw>
          </a:effectLst>
        </p:spPr>
      </p:pic>
      <p:grpSp>
        <p:nvGrpSpPr>
          <p:cNvPr id="116" name="Group 116"/>
          <p:cNvGrpSpPr/>
          <p:nvPr/>
        </p:nvGrpSpPr>
        <p:grpSpPr>
          <a:xfrm>
            <a:off x="2570479" y="1244369"/>
            <a:ext cx="5425443" cy="1057148"/>
            <a:chOff x="0" y="0"/>
            <a:chExt cx="5425441" cy="1057147"/>
          </a:xfrm>
        </p:grpSpPr>
        <p:sp>
          <p:nvSpPr>
            <p:cNvPr id="114" name="Shape 114"/>
            <p:cNvSpPr/>
            <p:nvPr/>
          </p:nvSpPr>
          <p:spPr>
            <a:xfrm>
              <a:off x="0" y="472375"/>
              <a:ext cx="5425441" cy="584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>
                  <a:solidFill>
                    <a:srgbClr val="215968"/>
                  </a:solidFill>
                  <a:uFill>
                    <a:solidFill>
                      <a:srgbClr val="215968"/>
                    </a:solidFill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lang="en-AU" dirty="0">
                  <a:solidFill>
                    <a:schemeClr val="accent5">
                      <a:lumMod val="75000"/>
                    </a:schemeClr>
                  </a:solidFill>
                  <a:uFill>
                    <a:solidFill>
                      <a:srgbClr val="215968"/>
                    </a:solidFill>
                  </a:uFill>
                </a:rPr>
                <a:t>How much </a:t>
              </a:r>
              <a:r>
                <a:rPr lang="en-AU" dirty="0">
                  <a:solidFill>
                    <a:schemeClr val="accent5">
                      <a:lumMod val="75000"/>
                    </a:schemeClr>
                  </a:solidFill>
                </a:rPr>
                <a:t>do you want to make in revenue?</a:t>
              </a:r>
            </a:p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endParaRPr sz="1400" dirty="0">
                <a:solidFill>
                  <a:srgbClr val="215968"/>
                </a:solidFill>
                <a:uFill>
                  <a:solidFill>
                    <a:srgbClr val="215968"/>
                  </a:solidFill>
                </a:uFill>
              </a:endParaRPr>
            </a:p>
          </p:txBody>
        </p:sp>
        <p:sp>
          <p:nvSpPr>
            <p:cNvPr id="115" name="Shape 115"/>
            <p:cNvSpPr/>
            <p:nvPr/>
          </p:nvSpPr>
          <p:spPr>
            <a:xfrm>
              <a:off x="10160" y="0"/>
              <a:ext cx="2742094" cy="461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B4B1A1"/>
                  </a:solidFill>
                  <a:uFill>
                    <a:solidFill>
                      <a:srgbClr val="DDD9C3"/>
                    </a:solidFill>
                  </a:uFill>
                  <a:latin typeface="Bree Serif"/>
                  <a:ea typeface="Bree Serif"/>
                  <a:cs typeface="Bree Serif"/>
                  <a:sym typeface="Bree Serif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lang="en-AU" sz="2400" dirty="0">
                  <a:solidFill>
                    <a:srgbClr val="B4B1A1"/>
                  </a:solidFill>
                  <a:uFill>
                    <a:solidFill>
                      <a:srgbClr val="DDD9C3"/>
                    </a:solidFill>
                  </a:uFill>
                </a:rPr>
                <a:t>What are your costs?</a:t>
              </a:r>
              <a:endParaRPr sz="2400" dirty="0">
                <a:solidFill>
                  <a:srgbClr val="B4B1A1"/>
                </a:solidFill>
                <a:uFill>
                  <a:solidFill>
                    <a:srgbClr val="DDD9C3"/>
                  </a:solidFill>
                </a:uFill>
              </a:endParaRPr>
            </a:p>
          </p:txBody>
        </p:sp>
      </p:grpSp>
      <p:sp>
        <p:nvSpPr>
          <p:cNvPr id="120" name="Shape 120"/>
          <p:cNvSpPr/>
          <p:nvPr/>
        </p:nvSpPr>
        <p:spPr>
          <a:xfrm>
            <a:off x="6025566" y="6508867"/>
            <a:ext cx="264408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defRPr sz="1100">
                <a:solidFill>
                  <a:srgbClr val="D5D1B8"/>
                </a:solidFill>
                <a:uFill>
                  <a:solidFill>
                    <a:srgbClr val="D5D1B8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100">
                <a:solidFill>
                  <a:srgbClr val="D5D1B8"/>
                </a:solidFill>
                <a:uFill>
                  <a:solidFill>
                    <a:srgbClr val="D5D1B8"/>
                  </a:solidFill>
                </a:uFill>
              </a:rPr>
              <a:t>page</a:t>
            </a:r>
          </a:p>
        </p:txBody>
      </p:sp>
      <p:sp>
        <p:nvSpPr>
          <p:cNvPr id="121" name="Shape 121"/>
          <p:cNvSpPr/>
          <p:nvPr/>
        </p:nvSpPr>
        <p:spPr>
          <a:xfrm>
            <a:off x="8827553" y="6443090"/>
            <a:ext cx="221413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>
                <a:solidFill>
                  <a:srgbClr val="EEECE1"/>
                </a:solidFill>
                <a:uFill>
                  <a:solidFill>
                    <a:srgbClr val="EEECE1"/>
                  </a:solidFill>
                </a:uFill>
                <a:latin typeface="Bree Serif"/>
                <a:ea typeface="Bree Serif"/>
                <a:cs typeface="Bree Serif"/>
                <a:sym typeface="Bree Serif"/>
              </a:defRPr>
            </a:lvl1pPr>
          </a:lstStyle>
          <a:p>
            <a:pPr lvl="0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EEECE1"/>
                </a:solidFill>
                <a:uFill>
                  <a:solidFill>
                    <a:srgbClr val="EEECE1"/>
                  </a:solidFill>
                </a:uFill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619E7A-B4CA-462F-8F76-A16F6EB005BB}"/>
              </a:ext>
            </a:extLst>
          </p:cNvPr>
          <p:cNvSpPr txBox="1"/>
          <p:nvPr/>
        </p:nvSpPr>
        <p:spPr>
          <a:xfrm>
            <a:off x="5078437" y="6506333"/>
            <a:ext cx="3234696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rPr>
              <a:t>Resource: Hunter Young Business Minds Awards 2022</a:t>
            </a:r>
            <a:endParaRPr kumimoji="0" lang="en-AU" sz="1100" b="0" i="0" u="none" strike="noStrike" cap="none" spc="0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Fill>
                <a:solidFill>
                  <a:srgbClr val="000000"/>
                </a:solidFill>
              </a:u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620733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/>
          <p:nvPr/>
        </p:nvSpPr>
        <p:spPr>
          <a:xfrm>
            <a:off x="0" y="6446520"/>
            <a:ext cx="9144000" cy="411481"/>
          </a:xfrm>
          <a:prstGeom prst="rect">
            <a:avLst/>
          </a:prstGeom>
          <a:solidFill>
            <a:srgbClr val="EEECE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503" name="Shape 503"/>
          <p:cNvSpPr/>
          <p:nvPr/>
        </p:nvSpPr>
        <p:spPr>
          <a:xfrm>
            <a:off x="8732519" y="6446520"/>
            <a:ext cx="411481" cy="411481"/>
          </a:xfrm>
          <a:prstGeom prst="rect">
            <a:avLst/>
          </a:prstGeom>
          <a:solidFill>
            <a:srgbClr val="31859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504" name="Shape 504"/>
          <p:cNvSpPr/>
          <p:nvPr/>
        </p:nvSpPr>
        <p:spPr>
          <a:xfrm>
            <a:off x="411479" y="6513589"/>
            <a:ext cx="2644081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10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10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</a:rPr>
              <a:t>Your Company Name Presentation</a:t>
            </a:r>
          </a:p>
        </p:txBody>
      </p:sp>
      <p:sp>
        <p:nvSpPr>
          <p:cNvPr id="505" name="Shape 505"/>
          <p:cNvSpPr/>
          <p:nvPr/>
        </p:nvSpPr>
        <p:spPr>
          <a:xfrm>
            <a:off x="411480" y="752694"/>
            <a:ext cx="8326119" cy="1"/>
          </a:xfrm>
          <a:prstGeom prst="line">
            <a:avLst/>
          </a:prstGeom>
          <a:ln w="25400">
            <a:solidFill>
              <a:srgbClr val="31859C"/>
            </a:solidFill>
            <a:prstDash val="sysDot"/>
            <a:round/>
          </a:ln>
        </p:spPr>
        <p:txBody>
          <a:bodyPr lIns="0" tIns="0" rIns="0" bIns="0"/>
          <a:lstStyle/>
          <a:p>
            <a:pPr lvl="0">
              <a:defRPr sz="1200">
                <a:uFillTx/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06" name="Shape 506"/>
          <p:cNvSpPr/>
          <p:nvPr/>
        </p:nvSpPr>
        <p:spPr>
          <a:xfrm>
            <a:off x="331951" y="85243"/>
            <a:ext cx="2925602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>
              <a:defRPr>
                <a:uFillTx/>
              </a:defRPr>
            </a:pPr>
            <a:r>
              <a:rPr lang="en-AU" sz="3000" dirty="0">
                <a:solidFill>
                  <a:srgbClr val="DDD9C3"/>
                </a:solidFill>
                <a:uFill>
                  <a:solidFill>
                    <a:srgbClr val="DDD9C3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07</a:t>
            </a:r>
            <a:r>
              <a:rPr sz="3000" dirty="0">
                <a:solidFill>
                  <a:srgbClr val="DDD9C3"/>
                </a:solidFill>
                <a:uFill>
                  <a:solidFill>
                    <a:srgbClr val="DDD9C3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. </a:t>
            </a:r>
            <a:r>
              <a:rPr sz="2500" dirty="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Contact Info</a:t>
            </a:r>
          </a:p>
        </p:txBody>
      </p:sp>
      <p:sp>
        <p:nvSpPr>
          <p:cNvPr id="507" name="Shape 507"/>
          <p:cNvSpPr/>
          <p:nvPr/>
        </p:nvSpPr>
        <p:spPr>
          <a:xfrm>
            <a:off x="750709" y="1405735"/>
            <a:ext cx="2743201" cy="2743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ln w="38100">
            <a:solidFill>
              <a:srgbClr val="DDD9C3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CFCAB1"/>
                </a:solidFill>
                <a:uFill>
                  <a:solidFill>
                    <a:srgbClr val="CFCAB1"/>
                  </a:solidFill>
                </a:uFill>
              </a:defRPr>
            </a:pPr>
            <a:endParaRPr/>
          </a:p>
        </p:txBody>
      </p:sp>
      <p:sp>
        <p:nvSpPr>
          <p:cNvPr id="508" name="Shape 508"/>
          <p:cNvSpPr/>
          <p:nvPr/>
        </p:nvSpPr>
        <p:spPr>
          <a:xfrm>
            <a:off x="1370265" y="2371470"/>
            <a:ext cx="1504088" cy="92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 algn="ctr">
              <a:defRPr>
                <a:uFillTx/>
              </a:defRPr>
            </a:pPr>
            <a:r>
              <a:rPr sz="2400">
                <a:solidFill>
                  <a:srgbClr val="DDD9C3"/>
                </a:solidFill>
                <a:uFill>
                  <a:solidFill>
                    <a:srgbClr val="DDD9C3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Your Logo</a:t>
            </a:r>
          </a:p>
          <a:p>
            <a:pPr lvl="0" algn="ctr">
              <a:defRPr>
                <a:uFillTx/>
              </a:defRPr>
            </a:pPr>
            <a:r>
              <a:rPr sz="2400">
                <a:solidFill>
                  <a:srgbClr val="DDD9C3"/>
                </a:solidFill>
                <a:uFill>
                  <a:solidFill>
                    <a:srgbClr val="DDD9C3"/>
                  </a:solidFill>
                </a:uFill>
                <a:latin typeface="Bree Serif"/>
                <a:ea typeface="Bree Serif"/>
                <a:cs typeface="Bree Serif"/>
                <a:sym typeface="Bree Serif"/>
              </a:rPr>
              <a:t>Here</a:t>
            </a:r>
          </a:p>
        </p:txBody>
      </p:sp>
      <p:sp>
        <p:nvSpPr>
          <p:cNvPr id="509" name="Shape 509"/>
          <p:cNvSpPr/>
          <p:nvPr/>
        </p:nvSpPr>
        <p:spPr>
          <a:xfrm>
            <a:off x="4983329" y="1208218"/>
            <a:ext cx="3500271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  <a:latin typeface="Bree Serif"/>
                <a:ea typeface="Bree Serif"/>
                <a:cs typeface="Bree Serif"/>
                <a:sym typeface="Bree Serif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40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</a:rPr>
              <a:t>facebook.com/companypage </a:t>
            </a:r>
          </a:p>
        </p:txBody>
      </p:sp>
      <p:sp>
        <p:nvSpPr>
          <p:cNvPr id="510" name="Shape 510"/>
          <p:cNvSpPr/>
          <p:nvPr/>
        </p:nvSpPr>
        <p:spPr>
          <a:xfrm>
            <a:off x="4983329" y="1959794"/>
            <a:ext cx="2789071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  <a:latin typeface="Bree Serif"/>
                <a:ea typeface="Bree Serif"/>
                <a:cs typeface="Bree Serif"/>
                <a:sym typeface="Bree Serif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40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</a:rPr>
              <a:t>twitter.com/companyprofile</a:t>
            </a:r>
          </a:p>
        </p:txBody>
      </p:sp>
      <p:sp>
        <p:nvSpPr>
          <p:cNvPr id="511" name="Shape 511"/>
          <p:cNvSpPr/>
          <p:nvPr/>
        </p:nvSpPr>
        <p:spPr>
          <a:xfrm>
            <a:off x="411480" y="5028360"/>
            <a:ext cx="8326119" cy="1"/>
          </a:xfrm>
          <a:prstGeom prst="line">
            <a:avLst/>
          </a:prstGeom>
          <a:ln w="25400">
            <a:solidFill>
              <a:srgbClr val="31859C"/>
            </a:solidFill>
            <a:prstDash val="sysDot"/>
            <a:round/>
          </a:ln>
        </p:spPr>
        <p:txBody>
          <a:bodyPr lIns="0" tIns="0" rIns="0" bIns="0"/>
          <a:lstStyle/>
          <a:p>
            <a:pPr lvl="0">
              <a:defRPr sz="1200">
                <a:uFillTx/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12" name="Shape 512"/>
          <p:cNvSpPr/>
          <p:nvPr/>
        </p:nvSpPr>
        <p:spPr>
          <a:xfrm>
            <a:off x="3257553" y="5126170"/>
            <a:ext cx="2481581" cy="777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000">
                <a:solidFill>
                  <a:srgbClr val="B4B1A1"/>
                </a:solidFill>
                <a:uFill>
                  <a:solidFill>
                    <a:srgbClr val="DDD9C3"/>
                  </a:solidFill>
                </a:uFill>
                <a:latin typeface="Bree Serif"/>
                <a:ea typeface="Bree Serif"/>
                <a:cs typeface="Bree Serif"/>
                <a:sym typeface="Bree Serif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000">
                <a:solidFill>
                  <a:srgbClr val="B4B1A1"/>
                </a:solidFill>
                <a:uFill>
                  <a:solidFill>
                    <a:srgbClr val="DDD9C3"/>
                  </a:solidFill>
                </a:uFill>
              </a:rPr>
              <a:t>Thank You</a:t>
            </a:r>
          </a:p>
        </p:txBody>
      </p:sp>
      <p:sp>
        <p:nvSpPr>
          <p:cNvPr id="513" name="Shape 513"/>
          <p:cNvSpPr/>
          <p:nvPr/>
        </p:nvSpPr>
        <p:spPr>
          <a:xfrm>
            <a:off x="1701774" y="5924694"/>
            <a:ext cx="5740452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200">
                <a:solidFill>
                  <a:srgbClr val="215968"/>
                </a:solidFill>
                <a:uFill>
                  <a:solidFill>
                    <a:srgbClr val="215968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200">
                <a:solidFill>
                  <a:srgbClr val="215968"/>
                </a:solidFill>
                <a:uFill>
                  <a:solidFill>
                    <a:srgbClr val="215968"/>
                  </a:solidFill>
                </a:uFill>
              </a:rPr>
              <a:t>Plus whatever else you want to end with.</a:t>
            </a:r>
          </a:p>
        </p:txBody>
      </p:sp>
      <p:sp>
        <p:nvSpPr>
          <p:cNvPr id="514" name="Shape 514"/>
          <p:cNvSpPr/>
          <p:nvPr/>
        </p:nvSpPr>
        <p:spPr>
          <a:xfrm>
            <a:off x="4983329" y="3462945"/>
            <a:ext cx="2789071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  <a:latin typeface="Bree Serif"/>
                <a:ea typeface="Bree Serif"/>
                <a:cs typeface="Bree Serif"/>
                <a:sym typeface="Bree Serif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40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</a:rPr>
              <a:t>hello@companydomain.com</a:t>
            </a:r>
          </a:p>
        </p:txBody>
      </p:sp>
      <p:sp>
        <p:nvSpPr>
          <p:cNvPr id="515" name="Shape 515"/>
          <p:cNvSpPr/>
          <p:nvPr/>
        </p:nvSpPr>
        <p:spPr>
          <a:xfrm>
            <a:off x="4081590" y="1087786"/>
            <a:ext cx="548641" cy="5486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7F6F0"/>
          </a:solidFill>
          <a:ln w="38100">
            <a:solidFill>
              <a:srgbClr val="DDD9C3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CFCAB1"/>
                </a:solidFill>
                <a:uFill>
                  <a:solidFill>
                    <a:srgbClr val="CFCAB1"/>
                  </a:solidFill>
                </a:uFill>
              </a:defRPr>
            </a:pPr>
            <a:endParaRPr/>
          </a:p>
        </p:txBody>
      </p:sp>
      <p:grpSp>
        <p:nvGrpSpPr>
          <p:cNvPr id="519" name="Group 519"/>
          <p:cNvGrpSpPr/>
          <p:nvPr/>
        </p:nvGrpSpPr>
        <p:grpSpPr>
          <a:xfrm>
            <a:off x="4123562" y="1129766"/>
            <a:ext cx="466475" cy="466468"/>
            <a:chOff x="0" y="0"/>
            <a:chExt cx="466473" cy="466466"/>
          </a:xfrm>
        </p:grpSpPr>
        <p:sp>
          <p:nvSpPr>
            <p:cNvPr id="516" name="Shape 516"/>
            <p:cNvSpPr/>
            <p:nvPr/>
          </p:nvSpPr>
          <p:spPr>
            <a:xfrm>
              <a:off x="6" y="-1"/>
              <a:ext cx="464682" cy="464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31859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517" name="Shape 517"/>
            <p:cNvSpPr/>
            <p:nvPr/>
          </p:nvSpPr>
          <p:spPr>
            <a:xfrm rot="10800000">
              <a:off x="234133" y="7"/>
              <a:ext cx="232341" cy="46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close/>
                </a:path>
              </a:pathLst>
            </a:custGeom>
            <a:gradFill flip="none" rotWithShape="1">
              <a:gsLst>
                <a:gs pos="60000">
                  <a:srgbClr val="31859C">
                    <a:alpha val="91000"/>
                  </a:srgbClr>
                </a:gs>
                <a:gs pos="100000">
                  <a:srgbClr val="3BA3C0">
                    <a:alpha val="91000"/>
                  </a:srgbClr>
                </a:gs>
              </a:gsLst>
              <a:lin ang="4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518" name="Shape 518"/>
            <p:cNvSpPr/>
            <p:nvPr/>
          </p:nvSpPr>
          <p:spPr>
            <a:xfrm rot="16200000">
              <a:off x="116170" y="117956"/>
              <a:ext cx="232341" cy="46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close/>
                </a:path>
              </a:pathLst>
            </a:custGeom>
            <a:solidFill>
              <a:srgbClr val="31859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sp>
        <p:nvSpPr>
          <p:cNvPr id="520" name="Shape 520"/>
          <p:cNvSpPr/>
          <p:nvPr/>
        </p:nvSpPr>
        <p:spPr>
          <a:xfrm>
            <a:off x="4081590" y="1839362"/>
            <a:ext cx="548641" cy="5486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7F6F0"/>
          </a:solidFill>
          <a:ln w="38100">
            <a:solidFill>
              <a:srgbClr val="DDD9C3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CFCAB1"/>
                </a:solidFill>
                <a:uFill>
                  <a:solidFill>
                    <a:srgbClr val="CFCAB1"/>
                  </a:solidFill>
                </a:uFill>
              </a:defRPr>
            </a:pPr>
            <a:endParaRPr/>
          </a:p>
        </p:txBody>
      </p:sp>
      <p:grpSp>
        <p:nvGrpSpPr>
          <p:cNvPr id="524" name="Group 524"/>
          <p:cNvGrpSpPr/>
          <p:nvPr/>
        </p:nvGrpSpPr>
        <p:grpSpPr>
          <a:xfrm>
            <a:off x="4123562" y="1881342"/>
            <a:ext cx="466475" cy="466468"/>
            <a:chOff x="0" y="0"/>
            <a:chExt cx="466473" cy="466466"/>
          </a:xfrm>
        </p:grpSpPr>
        <p:sp>
          <p:nvSpPr>
            <p:cNvPr id="521" name="Shape 521"/>
            <p:cNvSpPr/>
            <p:nvPr/>
          </p:nvSpPr>
          <p:spPr>
            <a:xfrm>
              <a:off x="6" y="-1"/>
              <a:ext cx="464682" cy="464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31859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522" name="Shape 522"/>
            <p:cNvSpPr/>
            <p:nvPr/>
          </p:nvSpPr>
          <p:spPr>
            <a:xfrm rot="10800000">
              <a:off x="234133" y="7"/>
              <a:ext cx="232341" cy="46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close/>
                </a:path>
              </a:pathLst>
            </a:custGeom>
            <a:gradFill flip="none" rotWithShape="1">
              <a:gsLst>
                <a:gs pos="60000">
                  <a:srgbClr val="31859C">
                    <a:alpha val="91000"/>
                  </a:srgbClr>
                </a:gs>
                <a:gs pos="100000">
                  <a:srgbClr val="3BA3C0">
                    <a:alpha val="91000"/>
                  </a:srgbClr>
                </a:gs>
              </a:gsLst>
              <a:lin ang="4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523" name="Shape 523"/>
            <p:cNvSpPr/>
            <p:nvPr/>
          </p:nvSpPr>
          <p:spPr>
            <a:xfrm rot="16200000">
              <a:off x="116170" y="117956"/>
              <a:ext cx="232341" cy="46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close/>
                </a:path>
              </a:pathLst>
            </a:custGeom>
            <a:solidFill>
              <a:srgbClr val="31859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sp>
        <p:nvSpPr>
          <p:cNvPr id="525" name="Shape 525"/>
          <p:cNvSpPr/>
          <p:nvPr/>
        </p:nvSpPr>
        <p:spPr>
          <a:xfrm>
            <a:off x="4081590" y="3342513"/>
            <a:ext cx="548641" cy="5486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7F6F0"/>
          </a:solidFill>
          <a:ln w="38100">
            <a:solidFill>
              <a:srgbClr val="DDD9C3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CFCAB1"/>
                </a:solidFill>
                <a:uFill>
                  <a:solidFill>
                    <a:srgbClr val="CFCAB1"/>
                  </a:solidFill>
                </a:uFill>
              </a:defRPr>
            </a:pPr>
            <a:endParaRPr/>
          </a:p>
        </p:txBody>
      </p:sp>
      <p:grpSp>
        <p:nvGrpSpPr>
          <p:cNvPr id="529" name="Group 529"/>
          <p:cNvGrpSpPr/>
          <p:nvPr/>
        </p:nvGrpSpPr>
        <p:grpSpPr>
          <a:xfrm>
            <a:off x="4123562" y="3384493"/>
            <a:ext cx="466475" cy="466468"/>
            <a:chOff x="0" y="0"/>
            <a:chExt cx="466473" cy="466466"/>
          </a:xfrm>
        </p:grpSpPr>
        <p:sp>
          <p:nvSpPr>
            <p:cNvPr id="526" name="Shape 526"/>
            <p:cNvSpPr/>
            <p:nvPr/>
          </p:nvSpPr>
          <p:spPr>
            <a:xfrm>
              <a:off x="6" y="-1"/>
              <a:ext cx="464682" cy="464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31859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527" name="Shape 527"/>
            <p:cNvSpPr/>
            <p:nvPr/>
          </p:nvSpPr>
          <p:spPr>
            <a:xfrm rot="10800000">
              <a:off x="234133" y="7"/>
              <a:ext cx="232341" cy="46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close/>
                </a:path>
              </a:pathLst>
            </a:custGeom>
            <a:gradFill flip="none" rotWithShape="1">
              <a:gsLst>
                <a:gs pos="60000">
                  <a:srgbClr val="31859C">
                    <a:alpha val="91000"/>
                  </a:srgbClr>
                </a:gs>
                <a:gs pos="100000">
                  <a:srgbClr val="3BA3C0">
                    <a:alpha val="91000"/>
                  </a:srgbClr>
                </a:gs>
              </a:gsLst>
              <a:lin ang="4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528" name="Shape 528"/>
            <p:cNvSpPr/>
            <p:nvPr/>
          </p:nvSpPr>
          <p:spPr>
            <a:xfrm rot="16200000">
              <a:off x="116170" y="117956"/>
              <a:ext cx="232341" cy="46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close/>
                </a:path>
              </a:pathLst>
            </a:custGeom>
            <a:solidFill>
              <a:srgbClr val="31859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sp>
        <p:nvSpPr>
          <p:cNvPr id="530" name="Shape 530"/>
          <p:cNvSpPr/>
          <p:nvPr/>
        </p:nvSpPr>
        <p:spPr>
          <a:xfrm>
            <a:off x="4081590" y="2590938"/>
            <a:ext cx="548641" cy="5486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7F6F0"/>
          </a:solidFill>
          <a:ln w="38100">
            <a:solidFill>
              <a:srgbClr val="DDD9C3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CFCAB1"/>
                </a:solidFill>
                <a:uFill>
                  <a:solidFill>
                    <a:srgbClr val="CFCAB1"/>
                  </a:solidFill>
                </a:uFill>
              </a:defRPr>
            </a:pPr>
            <a:endParaRPr/>
          </a:p>
        </p:txBody>
      </p:sp>
      <p:grpSp>
        <p:nvGrpSpPr>
          <p:cNvPr id="534" name="Group 534"/>
          <p:cNvGrpSpPr/>
          <p:nvPr/>
        </p:nvGrpSpPr>
        <p:grpSpPr>
          <a:xfrm>
            <a:off x="4123561" y="2632919"/>
            <a:ext cx="466477" cy="466469"/>
            <a:chOff x="0" y="0"/>
            <a:chExt cx="466476" cy="466467"/>
          </a:xfrm>
        </p:grpSpPr>
        <p:sp>
          <p:nvSpPr>
            <p:cNvPr id="531" name="Shape 531"/>
            <p:cNvSpPr/>
            <p:nvPr/>
          </p:nvSpPr>
          <p:spPr>
            <a:xfrm>
              <a:off x="7" y="-1"/>
              <a:ext cx="464683" cy="464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31859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532" name="Shape 532"/>
            <p:cNvSpPr/>
            <p:nvPr/>
          </p:nvSpPr>
          <p:spPr>
            <a:xfrm rot="10800000">
              <a:off x="234134" y="6"/>
              <a:ext cx="232342" cy="464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close/>
                </a:path>
              </a:pathLst>
            </a:custGeom>
            <a:gradFill flip="none" rotWithShape="1">
              <a:gsLst>
                <a:gs pos="60000">
                  <a:srgbClr val="31859C">
                    <a:alpha val="91000"/>
                  </a:srgbClr>
                </a:gs>
                <a:gs pos="100000">
                  <a:srgbClr val="3BA3C0">
                    <a:alpha val="91000"/>
                  </a:srgbClr>
                </a:gs>
              </a:gsLst>
              <a:lin ang="4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533" name="Shape 533"/>
            <p:cNvSpPr/>
            <p:nvPr/>
          </p:nvSpPr>
          <p:spPr>
            <a:xfrm rot="16200000">
              <a:off x="116170" y="117956"/>
              <a:ext cx="232342" cy="464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close/>
                </a:path>
              </a:pathLst>
            </a:custGeom>
            <a:solidFill>
              <a:srgbClr val="31859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sp>
        <p:nvSpPr>
          <p:cNvPr id="535" name="Shape 535"/>
          <p:cNvSpPr/>
          <p:nvPr/>
        </p:nvSpPr>
        <p:spPr>
          <a:xfrm>
            <a:off x="4983329" y="2711370"/>
            <a:ext cx="2789071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  <a:latin typeface="Bree Serif"/>
                <a:ea typeface="Bree Serif"/>
                <a:cs typeface="Bree Serif"/>
                <a:sym typeface="Bree Serif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400">
                <a:solidFill>
                  <a:srgbClr val="31859C"/>
                </a:solidFill>
                <a:uFill>
                  <a:solidFill>
                    <a:srgbClr val="31859C"/>
                  </a:solidFill>
                </a:uFill>
              </a:rPr>
              <a:t>angel.co/companyprofile</a:t>
            </a:r>
          </a:p>
        </p:txBody>
      </p:sp>
      <p:sp>
        <p:nvSpPr>
          <p:cNvPr id="536" name="Shape 536"/>
          <p:cNvSpPr/>
          <p:nvPr/>
        </p:nvSpPr>
        <p:spPr>
          <a:xfrm>
            <a:off x="6025566" y="6508867"/>
            <a:ext cx="264408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defRPr sz="1100">
                <a:solidFill>
                  <a:srgbClr val="D5D1B8"/>
                </a:solidFill>
                <a:uFill>
                  <a:solidFill>
                    <a:srgbClr val="D5D1B8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100">
                <a:solidFill>
                  <a:srgbClr val="D5D1B8"/>
                </a:solidFill>
                <a:uFill>
                  <a:solidFill>
                    <a:srgbClr val="D5D1B8"/>
                  </a:solidFill>
                </a:uFill>
              </a:rPr>
              <a:t>page</a:t>
            </a:r>
          </a:p>
        </p:txBody>
      </p:sp>
      <p:sp>
        <p:nvSpPr>
          <p:cNvPr id="537" name="Shape 537"/>
          <p:cNvSpPr/>
          <p:nvPr/>
        </p:nvSpPr>
        <p:spPr>
          <a:xfrm>
            <a:off x="8776461" y="6443090"/>
            <a:ext cx="323597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>
                <a:solidFill>
                  <a:srgbClr val="EEECE1"/>
                </a:solidFill>
                <a:uFill>
                  <a:solidFill>
                    <a:srgbClr val="EEECE1"/>
                  </a:solidFill>
                </a:uFill>
                <a:latin typeface="Bree Serif"/>
                <a:ea typeface="Bree Serif"/>
                <a:cs typeface="Bree Serif"/>
                <a:sym typeface="Bree Serif"/>
              </a:defRPr>
            </a:lvl1pPr>
          </a:lstStyle>
          <a:p>
            <a:pPr lvl="0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EEECE1"/>
                </a:solidFill>
                <a:uFill>
                  <a:solidFill>
                    <a:srgbClr val="EEECE1"/>
                  </a:solidFill>
                </a:uFill>
              </a:rPr>
              <a:t>14</a:t>
            </a:r>
          </a:p>
        </p:txBody>
      </p:sp>
      <p:sp>
        <p:nvSpPr>
          <p:cNvPr id="538" name="Shape 538"/>
          <p:cNvSpPr/>
          <p:nvPr/>
        </p:nvSpPr>
        <p:spPr>
          <a:xfrm>
            <a:off x="4983329" y="4198706"/>
            <a:ext cx="2789071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rgbClr val="3C97AC"/>
                </a:solidFill>
                <a:uFillTx/>
                <a:latin typeface="Bree Serif"/>
                <a:ea typeface="Bree Serif"/>
                <a:cs typeface="Bree Serif"/>
                <a:sym typeface="Bree Serif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C97AC"/>
                </a:solidFill>
              </a:rPr>
              <a:t>(212) 867-5309</a:t>
            </a:r>
          </a:p>
        </p:txBody>
      </p:sp>
      <p:sp>
        <p:nvSpPr>
          <p:cNvPr id="539" name="Shape 539"/>
          <p:cNvSpPr/>
          <p:nvPr/>
        </p:nvSpPr>
        <p:spPr>
          <a:xfrm>
            <a:off x="4081590" y="4078273"/>
            <a:ext cx="548641" cy="5486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7F6F0"/>
          </a:solidFill>
          <a:ln w="38100">
            <a:solidFill>
              <a:srgbClr val="DDD9C3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CFCAB1"/>
                </a:solidFill>
                <a:uFill>
                  <a:solidFill>
                    <a:srgbClr val="CFCAB1"/>
                  </a:solidFill>
                </a:uFill>
              </a:defRPr>
            </a:pPr>
            <a:endParaRPr/>
          </a:p>
        </p:txBody>
      </p:sp>
      <p:grpSp>
        <p:nvGrpSpPr>
          <p:cNvPr id="543" name="Group 543"/>
          <p:cNvGrpSpPr/>
          <p:nvPr/>
        </p:nvGrpSpPr>
        <p:grpSpPr>
          <a:xfrm>
            <a:off x="4123562" y="4120254"/>
            <a:ext cx="466475" cy="466467"/>
            <a:chOff x="0" y="0"/>
            <a:chExt cx="466473" cy="466466"/>
          </a:xfrm>
        </p:grpSpPr>
        <p:sp>
          <p:nvSpPr>
            <p:cNvPr id="540" name="Shape 540"/>
            <p:cNvSpPr/>
            <p:nvPr/>
          </p:nvSpPr>
          <p:spPr>
            <a:xfrm>
              <a:off x="6" y="-1"/>
              <a:ext cx="464682" cy="464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31859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541" name="Shape 541"/>
            <p:cNvSpPr/>
            <p:nvPr/>
          </p:nvSpPr>
          <p:spPr>
            <a:xfrm rot="10800000">
              <a:off x="234133" y="7"/>
              <a:ext cx="232341" cy="46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close/>
                </a:path>
              </a:pathLst>
            </a:custGeom>
            <a:gradFill flip="none" rotWithShape="1">
              <a:gsLst>
                <a:gs pos="60000">
                  <a:srgbClr val="31859C">
                    <a:alpha val="91000"/>
                  </a:srgbClr>
                </a:gs>
                <a:gs pos="100000">
                  <a:srgbClr val="3BA3C0">
                    <a:alpha val="91000"/>
                  </a:srgbClr>
                </a:gs>
              </a:gsLst>
              <a:lin ang="4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542" name="Shape 542"/>
            <p:cNvSpPr/>
            <p:nvPr/>
          </p:nvSpPr>
          <p:spPr>
            <a:xfrm rot="16200000">
              <a:off x="116170" y="117956"/>
              <a:ext cx="232341" cy="46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close/>
                </a:path>
              </a:pathLst>
            </a:custGeom>
            <a:solidFill>
              <a:srgbClr val="31859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pic>
        <p:nvPicPr>
          <p:cNvPr id="544" name="Untitled-18.pdf"/>
          <p:cNvPicPr/>
          <p:nvPr/>
        </p:nvPicPr>
        <p:blipFill>
          <a:blip r:embed="rId2"/>
          <a:stretch>
            <a:fillRect/>
          </a:stretch>
        </p:blipFill>
        <p:spPr>
          <a:xfrm>
            <a:off x="4189540" y="3456520"/>
            <a:ext cx="332740" cy="332741"/>
          </a:xfrm>
          <a:prstGeom prst="rect">
            <a:avLst/>
          </a:prstGeom>
          <a:ln w="12700">
            <a:miter lim="400000"/>
          </a:ln>
        </p:spPr>
      </p:pic>
      <p:pic>
        <p:nvPicPr>
          <p:cNvPr id="545" name="Untitled-19.pdf"/>
          <p:cNvPicPr/>
          <p:nvPr/>
        </p:nvPicPr>
        <p:blipFill>
          <a:blip r:embed="rId3"/>
          <a:stretch>
            <a:fillRect/>
          </a:stretch>
        </p:blipFill>
        <p:spPr>
          <a:xfrm>
            <a:off x="4189861" y="2707913"/>
            <a:ext cx="332098" cy="332741"/>
          </a:xfrm>
          <a:prstGeom prst="rect">
            <a:avLst/>
          </a:prstGeom>
          <a:ln w="12700">
            <a:miter lim="400000"/>
          </a:ln>
        </p:spPr>
      </p:pic>
      <p:pic>
        <p:nvPicPr>
          <p:cNvPr id="546" name="Untitled-20.pdf"/>
          <p:cNvPicPr/>
          <p:nvPr/>
        </p:nvPicPr>
        <p:blipFill>
          <a:blip r:embed="rId4"/>
          <a:stretch>
            <a:fillRect/>
          </a:stretch>
        </p:blipFill>
        <p:spPr>
          <a:xfrm>
            <a:off x="4190410" y="1945548"/>
            <a:ext cx="332741" cy="332741"/>
          </a:xfrm>
          <a:prstGeom prst="rect">
            <a:avLst/>
          </a:prstGeom>
          <a:ln w="12700">
            <a:miter lim="400000"/>
          </a:ln>
        </p:spPr>
      </p:pic>
      <p:pic>
        <p:nvPicPr>
          <p:cNvPr id="547" name="Untitled-21.pdf"/>
          <p:cNvPicPr/>
          <p:nvPr/>
        </p:nvPicPr>
        <p:blipFill>
          <a:blip r:embed="rId5"/>
          <a:stretch>
            <a:fillRect/>
          </a:stretch>
        </p:blipFill>
        <p:spPr>
          <a:xfrm>
            <a:off x="4189758" y="1191155"/>
            <a:ext cx="332304" cy="332304"/>
          </a:xfrm>
          <a:prstGeom prst="rect">
            <a:avLst/>
          </a:prstGeom>
          <a:ln w="12700">
            <a:miter lim="400000"/>
          </a:ln>
        </p:spPr>
      </p:pic>
      <p:pic>
        <p:nvPicPr>
          <p:cNvPr id="548" name="Untitled-22.pdf"/>
          <p:cNvPicPr/>
          <p:nvPr/>
        </p:nvPicPr>
        <p:blipFill>
          <a:blip r:embed="rId6"/>
          <a:stretch>
            <a:fillRect/>
          </a:stretch>
        </p:blipFill>
        <p:spPr>
          <a:xfrm>
            <a:off x="4196946" y="4200352"/>
            <a:ext cx="327040" cy="327040"/>
          </a:xfrm>
          <a:prstGeom prst="rect">
            <a:avLst/>
          </a:prstGeom>
          <a:ln w="12700">
            <a:miter lim="400000"/>
          </a:ln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1D6F6EED-8A18-4C92-ABAE-94C376F40E1B}"/>
              </a:ext>
            </a:extLst>
          </p:cNvPr>
          <p:cNvSpPr txBox="1"/>
          <p:nvPr/>
        </p:nvSpPr>
        <p:spPr>
          <a:xfrm>
            <a:off x="4983329" y="6503800"/>
            <a:ext cx="3315737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rPr>
              <a:t>Resource: Hunter Young Business Minds Awards 2022</a:t>
            </a:r>
            <a:endParaRPr kumimoji="0" lang="en-AU" sz="1100" b="0" i="0" u="none" strike="noStrike" cap="none" spc="0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Fill>
                <a:solidFill>
                  <a:srgbClr val="000000"/>
                </a:solidFill>
              </a:u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EEECE1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387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Avenir Roman</vt:lpstr>
      <vt:lpstr>Bree Serif</vt:lpstr>
      <vt:lpstr>Calibri</vt:lpstr>
      <vt:lpstr>Helvetica</vt:lpstr>
      <vt:lpstr>Wingdings</vt:lpstr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</dc:creator>
  <cp:lastModifiedBy>Libby Arnold</cp:lastModifiedBy>
  <cp:revision>16</cp:revision>
  <dcterms:modified xsi:type="dcterms:W3CDTF">2022-06-09T03:19:30Z</dcterms:modified>
</cp:coreProperties>
</file>